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38"/>
  </p:notesMasterIdLst>
  <p:handoutMasterIdLst>
    <p:handoutMasterId r:id="rId39"/>
  </p:handoutMasterIdLst>
  <p:sldIdLst>
    <p:sldId id="388" r:id="rId2"/>
    <p:sldId id="392" r:id="rId3"/>
    <p:sldId id="393" r:id="rId4"/>
    <p:sldId id="394" r:id="rId5"/>
    <p:sldId id="395" r:id="rId6"/>
    <p:sldId id="391" r:id="rId7"/>
    <p:sldId id="398" r:id="rId8"/>
    <p:sldId id="399" r:id="rId9"/>
    <p:sldId id="400" r:id="rId10"/>
    <p:sldId id="401" r:id="rId11"/>
    <p:sldId id="404" r:id="rId12"/>
    <p:sldId id="405" r:id="rId13"/>
    <p:sldId id="402" r:id="rId14"/>
    <p:sldId id="403" r:id="rId15"/>
    <p:sldId id="406" r:id="rId16"/>
    <p:sldId id="407" r:id="rId17"/>
    <p:sldId id="408" r:id="rId18"/>
    <p:sldId id="425" r:id="rId19"/>
    <p:sldId id="426" r:id="rId20"/>
    <p:sldId id="409" r:id="rId21"/>
    <p:sldId id="410" r:id="rId22"/>
    <p:sldId id="422" r:id="rId23"/>
    <p:sldId id="420" r:id="rId24"/>
    <p:sldId id="411" r:id="rId25"/>
    <p:sldId id="412" r:id="rId26"/>
    <p:sldId id="413" r:id="rId27"/>
    <p:sldId id="396" r:id="rId28"/>
    <p:sldId id="414" r:id="rId29"/>
    <p:sldId id="417" r:id="rId30"/>
    <p:sldId id="415" r:id="rId31"/>
    <p:sldId id="423" r:id="rId32"/>
    <p:sldId id="416" r:id="rId33"/>
    <p:sldId id="418" r:id="rId34"/>
    <p:sldId id="424" r:id="rId35"/>
    <p:sldId id="421" r:id="rId36"/>
    <p:sldId id="419" r:id="rId37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388"/>
            <p14:sldId id="392"/>
            <p14:sldId id="393"/>
            <p14:sldId id="394"/>
            <p14:sldId id="395"/>
            <p14:sldId id="391"/>
            <p14:sldId id="398"/>
            <p14:sldId id="399"/>
            <p14:sldId id="400"/>
            <p14:sldId id="401"/>
            <p14:sldId id="404"/>
            <p14:sldId id="405"/>
            <p14:sldId id="402"/>
            <p14:sldId id="403"/>
            <p14:sldId id="406"/>
            <p14:sldId id="407"/>
            <p14:sldId id="408"/>
            <p14:sldId id="425"/>
            <p14:sldId id="426"/>
            <p14:sldId id="409"/>
            <p14:sldId id="410"/>
            <p14:sldId id="422"/>
            <p14:sldId id="420"/>
            <p14:sldId id="411"/>
            <p14:sldId id="412"/>
            <p14:sldId id="413"/>
            <p14:sldId id="396"/>
            <p14:sldId id="414"/>
            <p14:sldId id="417"/>
            <p14:sldId id="415"/>
            <p14:sldId id="423"/>
            <p14:sldId id="416"/>
            <p14:sldId id="418"/>
            <p14:sldId id="424"/>
            <p14:sldId id="421"/>
            <p14:sldId id="41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4" autoAdjust="0"/>
    <p:restoredTop sz="90232" autoAdjust="0"/>
  </p:normalViewPr>
  <p:slideViewPr>
    <p:cSldViewPr snapToGrid="0">
      <p:cViewPr>
        <p:scale>
          <a:sx n="70" d="100"/>
          <a:sy n="70" d="100"/>
        </p:scale>
        <p:origin x="-10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105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286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3048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572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-4634" y="1257917"/>
            <a:ext cx="595184" cy="26072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800" b="1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cs.neu.edu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bar.mysite.com" TargetMode="External"/><Relationship Id="rId2" Type="http://schemas.openxmlformats.org/officeDocument/2006/relationships/hyperlink" Target="foo.mysite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amber.ccs.neu.edu" TargetMode="External"/><Relationship Id="rId4" Type="http://schemas.openxmlformats.org/officeDocument/2006/relationships/hyperlink" Target="http://www.ccs.neu.edu/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ccs.neu.edu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nkofamerica.com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rtheastern.edu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3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cs.neu.ed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/>
          </a:bodyPr>
          <a:lstStyle/>
          <a:p>
            <a:r>
              <a:rPr lang="en-US" sz="4900" cap="none" dirty="0" smtClean="0"/>
              <a:t>DNS:  What’s in a name?</a:t>
            </a:r>
            <a:endParaRPr lang="en-US" sz="4900" cap="none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798" y="3496235"/>
            <a:ext cx="7775813" cy="2133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chemeClr val="tx1"/>
                </a:solidFill>
              </a:rPr>
              <a:t>Slides created by Christo Wilson, Northeastern University.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Revised 7/29/13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50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Hierarchy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Functions of </a:t>
            </a:r>
            <a:r>
              <a:rPr lang="en-US" dirty="0" smtClean="0"/>
              <a:t>DNS servers:</a:t>
            </a:r>
            <a:endParaRPr lang="en-US" dirty="0" smtClean="0"/>
          </a:p>
          <a:p>
            <a:pPr lvl="1"/>
            <a:r>
              <a:rPr lang="en-US" dirty="0" smtClean="0"/>
              <a:t>Authority over a portion of the hierarchy</a:t>
            </a:r>
          </a:p>
          <a:p>
            <a:pPr lvl="2"/>
            <a:r>
              <a:rPr lang="en-US" dirty="0" smtClean="0"/>
              <a:t>No need to store all DNS names</a:t>
            </a:r>
          </a:p>
          <a:p>
            <a:pPr lvl="1"/>
            <a:r>
              <a:rPr lang="en-US" dirty="0" smtClean="0"/>
              <a:t>Store all the records for hosts/domains in its zone</a:t>
            </a:r>
          </a:p>
          <a:p>
            <a:pPr lvl="2"/>
            <a:r>
              <a:rPr lang="en-US" dirty="0" smtClean="0"/>
              <a:t>May be replicated for robustness</a:t>
            </a:r>
          </a:p>
          <a:p>
            <a:pPr lvl="1"/>
            <a:r>
              <a:rPr lang="en-US" dirty="0" smtClean="0"/>
              <a:t>Know the addresses of the root servers</a:t>
            </a:r>
          </a:p>
          <a:p>
            <a:pPr lvl="2"/>
            <a:r>
              <a:rPr lang="en-US" dirty="0" smtClean="0"/>
              <a:t>Resolve queries for unknown names</a:t>
            </a:r>
          </a:p>
          <a:p>
            <a:r>
              <a:rPr lang="en-US" dirty="0" smtClean="0"/>
              <a:t>Root servers know about all TLDs</a:t>
            </a:r>
          </a:p>
          <a:p>
            <a:pPr lvl="1"/>
            <a:r>
              <a:rPr lang="en-US" dirty="0" smtClean="0"/>
              <a:t>The buck stops at the root servers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77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Name Servers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Responsible for the Root Zone File</a:t>
            </a:r>
          </a:p>
          <a:p>
            <a:pPr lvl="1"/>
            <a:r>
              <a:rPr lang="en-US" sz="2400" dirty="0" smtClean="0"/>
              <a:t>Lists the TLDs and who controls them</a:t>
            </a:r>
          </a:p>
          <a:p>
            <a:pPr lvl="1"/>
            <a:r>
              <a:rPr lang="en-US" sz="2400" dirty="0" smtClean="0"/>
              <a:t>~272KB in size</a:t>
            </a:r>
          </a:p>
          <a:p>
            <a:pPr lvl="1"/>
            <a:endParaRPr lang="en-US" sz="1900" dirty="0" smtClean="0"/>
          </a:p>
          <a:p>
            <a:pPr marL="45720" indent="0">
              <a:buNone/>
            </a:pPr>
            <a:r>
              <a:rPr lang="en-US" sz="1800" dirty="0"/>
              <a:t>com.			172800	IN	NS	a.gtld-servers.net</a:t>
            </a:r>
            <a:r>
              <a:rPr lang="en-US" sz="1800" dirty="0" smtClean="0"/>
              <a:t>.</a:t>
            </a:r>
          </a:p>
          <a:p>
            <a:pPr marL="45720" indent="0">
              <a:buNone/>
            </a:pPr>
            <a:r>
              <a:rPr lang="en-US" sz="1800" dirty="0" smtClean="0"/>
              <a:t>com</a:t>
            </a:r>
            <a:r>
              <a:rPr lang="en-US" sz="1800" dirty="0"/>
              <a:t>.			172800	IN	NS	b.gtld-servers.net</a:t>
            </a:r>
            <a:r>
              <a:rPr lang="en-US" sz="1800" dirty="0" smtClean="0"/>
              <a:t>.</a:t>
            </a:r>
          </a:p>
          <a:p>
            <a:pPr marL="45720" indent="0">
              <a:buNone/>
            </a:pPr>
            <a:r>
              <a:rPr lang="en-US" sz="1800" dirty="0" smtClean="0"/>
              <a:t>com</a:t>
            </a:r>
            <a:r>
              <a:rPr lang="en-US" sz="1800" dirty="0"/>
              <a:t>.			172800	IN	NS	c.gtld-servers.net</a:t>
            </a:r>
            <a:r>
              <a:rPr lang="en-US" sz="1800" dirty="0" smtClean="0"/>
              <a:t>.</a:t>
            </a:r>
          </a:p>
          <a:p>
            <a:pPr marL="45720" indent="0">
              <a:buNone/>
            </a:pPr>
            <a:endParaRPr lang="en-US" sz="1700" dirty="0" smtClean="0"/>
          </a:p>
          <a:p>
            <a:r>
              <a:rPr lang="en-US" sz="2800" dirty="0" smtClean="0"/>
              <a:t>Administered by ICANN</a:t>
            </a:r>
          </a:p>
          <a:p>
            <a:pPr lvl="1"/>
            <a:r>
              <a:rPr lang="en-US" sz="2400" dirty="0" smtClean="0"/>
              <a:t>13 root servers, labeled A</a:t>
            </a:r>
            <a:r>
              <a:rPr lang="en-US" sz="2400" dirty="0" smtClean="0">
                <a:sym typeface="Wingdings" pitchFamily="2" charset="2"/>
              </a:rPr>
              <a:t>M</a:t>
            </a:r>
          </a:p>
          <a:p>
            <a:pPr lvl="1"/>
            <a:r>
              <a:rPr lang="en-US" sz="2400" dirty="0" smtClean="0"/>
              <a:t>6 are </a:t>
            </a:r>
            <a:r>
              <a:rPr lang="en-US" sz="2400" dirty="0" err="1" smtClean="0"/>
              <a:t>anycasted</a:t>
            </a:r>
            <a:r>
              <a:rPr lang="en-US" sz="2400" dirty="0" smtClean="0"/>
              <a:t>, i.e</a:t>
            </a:r>
            <a:r>
              <a:rPr lang="en-US" sz="2400" dirty="0" smtClean="0"/>
              <a:t>., </a:t>
            </a:r>
            <a:r>
              <a:rPr lang="en-US" sz="2400" dirty="0" smtClean="0"/>
              <a:t>they are globally replicated</a:t>
            </a:r>
          </a:p>
          <a:p>
            <a:r>
              <a:rPr lang="en-US" sz="2800" dirty="0" smtClean="0"/>
              <a:t>Contacted when names cannot be resolved</a:t>
            </a:r>
          </a:p>
          <a:p>
            <a:pPr lvl="1"/>
            <a:r>
              <a:rPr lang="en-US" sz="2400" dirty="0" smtClean="0"/>
              <a:t>In practice, most systems cache this information</a:t>
            </a:r>
            <a:endParaRPr lang="en-US" sz="2400" dirty="0"/>
          </a:p>
          <a:p>
            <a:pPr marL="4572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9434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of the Roots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2050" name="Picture 2" descr="D:\Classes\CS 4700\assets\Root-curre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5346"/>
            <a:ext cx="9144000" cy="3911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374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1981200" y="1915892"/>
            <a:ext cx="4821466" cy="211114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Northeastern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(Resolving) </a:t>
            </a:r>
            <a:r>
              <a:rPr lang="en-US" dirty="0" smtClean="0"/>
              <a:t>Name Servers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7084" y="4103240"/>
            <a:ext cx="8991600" cy="2754763"/>
          </a:xfrm>
        </p:spPr>
        <p:txBody>
          <a:bodyPr>
            <a:normAutofit/>
          </a:bodyPr>
          <a:lstStyle/>
          <a:p>
            <a:r>
              <a:rPr lang="en-US" dirty="0" smtClean="0"/>
              <a:t>Each ISP/company has a local, default name server</a:t>
            </a:r>
          </a:p>
          <a:p>
            <a:r>
              <a:rPr lang="en-US" dirty="0" smtClean="0"/>
              <a:t>Address of local name server often provided via </a:t>
            </a:r>
            <a:r>
              <a:rPr lang="en-US" dirty="0" smtClean="0"/>
              <a:t>DHCP</a:t>
            </a:r>
          </a:p>
          <a:p>
            <a:r>
              <a:rPr lang="en-US" dirty="0" smtClean="0"/>
              <a:t>Hosts begin DNS queries by contacting the local name server</a:t>
            </a:r>
          </a:p>
          <a:p>
            <a:r>
              <a:rPr lang="en-US" dirty="0" smtClean="0"/>
              <a:t>Frequently cache query results</a:t>
            </a:r>
            <a:endParaRPr lang="en-US" dirty="0"/>
          </a:p>
        </p:txBody>
      </p:sp>
      <p:pic>
        <p:nvPicPr>
          <p:cNvPr id="1026" name="Picture 2" descr="D:\Pictures\Server_icons_lnx\Icons\128X128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797" y="1915892"/>
            <a:ext cx="826861" cy="826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Pictures\Server_icons_lnx\Icons\128X128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936" y="2405976"/>
            <a:ext cx="826861" cy="826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Pictures\Server_icons_lnx\Icons\128X128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797" y="3200179"/>
            <a:ext cx="826861" cy="826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0642" y="227512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Up Arrow 9"/>
          <p:cNvSpPr/>
          <p:nvPr/>
        </p:nvSpPr>
        <p:spPr>
          <a:xfrm rot="4760621">
            <a:off x="4105371" y="2588360"/>
            <a:ext cx="553978" cy="1861157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flipH="1">
            <a:off x="3959448" y="1067101"/>
            <a:ext cx="2410731" cy="1005472"/>
            <a:chOff x="1219200" y="4876799"/>
            <a:chExt cx="5181605" cy="1384995"/>
          </a:xfrm>
        </p:grpSpPr>
        <p:sp>
          <p:nvSpPr>
            <p:cNvPr id="12" name="Rectangular Callout 11"/>
            <p:cNvSpPr/>
            <p:nvPr/>
          </p:nvSpPr>
          <p:spPr>
            <a:xfrm>
              <a:off x="1219200" y="4876799"/>
              <a:ext cx="5181603" cy="1384995"/>
            </a:xfrm>
            <a:prstGeom prst="wedgeRectCallout">
              <a:avLst>
                <a:gd name="adj1" fmla="val 25142"/>
                <a:gd name="adj2" fmla="val 159567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219203" y="4876799"/>
              <a:ext cx="5181602" cy="1314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Where is google.com?</a:t>
              </a:r>
            </a:p>
          </p:txBody>
        </p:sp>
      </p:grpSp>
      <p:sp>
        <p:nvSpPr>
          <p:cNvPr id="14" name="Up Arrow 13"/>
          <p:cNvSpPr/>
          <p:nvPr/>
        </p:nvSpPr>
        <p:spPr>
          <a:xfrm rot="5400000">
            <a:off x="7205450" y="2087271"/>
            <a:ext cx="553978" cy="1594902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7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Authoritative Name Servers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5900058"/>
            <a:ext cx="8839200" cy="859971"/>
          </a:xfrm>
        </p:spPr>
        <p:txBody>
          <a:bodyPr/>
          <a:lstStyle/>
          <a:p>
            <a:r>
              <a:rPr lang="en-US" dirty="0" smtClean="0"/>
              <a:t>Stores the </a:t>
            </a:r>
            <a:r>
              <a:rPr lang="en-US" dirty="0" err="1" smtClean="0"/>
              <a:t>name</a:t>
            </a:r>
            <a:r>
              <a:rPr lang="en-US" dirty="0" err="1" smtClean="0">
                <a:sym typeface="Wingdings" pitchFamily="2" charset="2"/>
              </a:rPr>
              <a:t>IP</a:t>
            </a:r>
            <a:r>
              <a:rPr lang="en-US" dirty="0" smtClean="0">
                <a:sym typeface="Wingdings" pitchFamily="2" charset="2"/>
              </a:rPr>
              <a:t> mapping for a given host</a:t>
            </a:r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5717031" y="2703386"/>
            <a:ext cx="3119218" cy="211114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Northeastern</a:t>
            </a:r>
            <a:endParaRPr lang="en-US" sz="2400" dirty="0"/>
          </a:p>
        </p:txBody>
      </p:sp>
      <p:pic>
        <p:nvPicPr>
          <p:cNvPr id="6" name="Picture 2" descr="D:\Pictures\Server_icons_lnx\Icons\128X128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9388" y="2436950"/>
            <a:ext cx="826861" cy="826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323" y="3073420"/>
            <a:ext cx="838208" cy="838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 flipH="1">
            <a:off x="252162" y="1839990"/>
            <a:ext cx="2632552" cy="1005472"/>
            <a:chOff x="1219200" y="4876799"/>
            <a:chExt cx="5181605" cy="1384995"/>
          </a:xfrm>
        </p:grpSpPr>
        <p:sp>
          <p:nvSpPr>
            <p:cNvPr id="9" name="Rectangular Callout 8"/>
            <p:cNvSpPr/>
            <p:nvPr/>
          </p:nvSpPr>
          <p:spPr>
            <a:xfrm>
              <a:off x="1219200" y="4876799"/>
              <a:ext cx="5181603" cy="1384995"/>
            </a:xfrm>
            <a:prstGeom prst="wedgeRectCallout">
              <a:avLst>
                <a:gd name="adj1" fmla="val 33826"/>
                <a:gd name="adj2" fmla="val 85947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19202" y="4876799"/>
              <a:ext cx="5181603" cy="1314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Where is www.neu.edu?</a:t>
              </a:r>
            </a:p>
          </p:txBody>
        </p:sp>
      </p:grpSp>
      <p:sp>
        <p:nvSpPr>
          <p:cNvPr id="11" name="Up Arrow 10"/>
          <p:cNvSpPr/>
          <p:nvPr/>
        </p:nvSpPr>
        <p:spPr>
          <a:xfrm rot="5400000">
            <a:off x="633825" y="3059985"/>
            <a:ext cx="553978" cy="843971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528" y="3062867"/>
            <a:ext cx="838208" cy="838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421" y="3073420"/>
            <a:ext cx="838208" cy="838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Up Arrow 13"/>
          <p:cNvSpPr/>
          <p:nvPr/>
        </p:nvSpPr>
        <p:spPr>
          <a:xfrm rot="5400000">
            <a:off x="2504675" y="3070539"/>
            <a:ext cx="553978" cy="843971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 rot="5400000">
            <a:off x="4370348" y="3059985"/>
            <a:ext cx="553978" cy="843971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458889" y="3989527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Root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3364399" y="3989527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/>
              <a:t>edu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138812" y="3989527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/>
              <a:t>neu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6991801" y="1975285"/>
            <a:ext cx="20351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www.neu.edu</a:t>
            </a:r>
            <a:endParaRPr lang="en-US" sz="2400" dirty="0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6019800" y="2850381"/>
            <a:ext cx="1894114" cy="631590"/>
          </a:xfrm>
          <a:prstGeom prst="line">
            <a:avLst/>
          </a:prstGeom>
          <a:ln w="76200">
            <a:solidFill>
              <a:schemeClr val="accent3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Up Arrow Callout 25"/>
          <p:cNvSpPr/>
          <p:nvPr/>
        </p:nvSpPr>
        <p:spPr>
          <a:xfrm>
            <a:off x="4680853" y="4440305"/>
            <a:ext cx="1905000" cy="1296469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Authority for ‘neu.edu’</a:t>
            </a:r>
            <a:endParaRPr lang="en-US" sz="2400" dirty="0"/>
          </a:p>
        </p:txBody>
      </p:sp>
      <p:grpSp>
        <p:nvGrpSpPr>
          <p:cNvPr id="27" name="Group 26"/>
          <p:cNvGrpSpPr/>
          <p:nvPr/>
        </p:nvGrpSpPr>
        <p:grpSpPr>
          <a:xfrm flipH="1">
            <a:off x="3419905" y="1611390"/>
            <a:ext cx="2632552" cy="1005472"/>
            <a:chOff x="1219200" y="4876799"/>
            <a:chExt cx="5181605" cy="1384995"/>
          </a:xfrm>
        </p:grpSpPr>
        <p:sp>
          <p:nvSpPr>
            <p:cNvPr id="28" name="Rectangular Callout 27"/>
            <p:cNvSpPr/>
            <p:nvPr/>
          </p:nvSpPr>
          <p:spPr>
            <a:xfrm>
              <a:off x="1219200" y="4876799"/>
              <a:ext cx="5181603" cy="1384995"/>
            </a:xfrm>
            <a:prstGeom prst="wedgeRectCallout">
              <a:avLst>
                <a:gd name="adj1" fmla="val -32748"/>
                <a:gd name="adj2" fmla="val 93526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219202" y="4876799"/>
              <a:ext cx="5181603" cy="1314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www.neu.edu = 155.33.17.68</a:t>
              </a:r>
            </a:p>
          </p:txBody>
        </p:sp>
      </p:grpSp>
      <p:sp>
        <p:nvSpPr>
          <p:cNvPr id="25" name="Up Arrow Callout 24"/>
          <p:cNvSpPr/>
          <p:nvPr/>
        </p:nvSpPr>
        <p:spPr>
          <a:xfrm>
            <a:off x="2928257" y="4440305"/>
            <a:ext cx="1535784" cy="1296469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Authority for ‘</a:t>
            </a:r>
            <a:r>
              <a:rPr lang="en-US" sz="2400" dirty="0" err="1" smtClean="0"/>
              <a:t>edu</a:t>
            </a:r>
            <a:r>
              <a:rPr lang="en-US" sz="2400" dirty="0" smtClean="0"/>
              <a:t>’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509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5" grpId="0" animBg="1"/>
      <p:bldP spid="26" grpId="0" animBg="1"/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Domain Name Resolution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7970" y="1600200"/>
            <a:ext cx="8991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Every host knows a local DNS server</a:t>
            </a:r>
          </a:p>
          <a:p>
            <a:pPr lvl="1"/>
            <a:r>
              <a:rPr lang="en-US" dirty="0" smtClean="0"/>
              <a:t>Sends all queries to the local DNS server</a:t>
            </a:r>
          </a:p>
          <a:p>
            <a:r>
              <a:rPr lang="en-US" dirty="0"/>
              <a:t>If the local DNS can answer the query, then you’re done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/>
              <a:t>Local server is also the authoritative server for that name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/>
              <a:t>Local server has cached the record for that name</a:t>
            </a:r>
          </a:p>
          <a:p>
            <a:r>
              <a:rPr lang="en-US" dirty="0" smtClean="0"/>
              <a:t>Otherwise, go down the hierarchy and search for the authoritative name server</a:t>
            </a:r>
          </a:p>
          <a:p>
            <a:pPr lvl="1"/>
            <a:r>
              <a:rPr lang="en-US" dirty="0"/>
              <a:t>Every local DNS server knows the root servers</a:t>
            </a:r>
          </a:p>
          <a:p>
            <a:pPr lvl="1"/>
            <a:r>
              <a:rPr lang="en-US" dirty="0" smtClean="0"/>
              <a:t>Use cache to skip steps if possible</a:t>
            </a:r>
          </a:p>
          <a:p>
            <a:pPr lvl="2"/>
            <a:r>
              <a:rPr lang="en-US" dirty="0" smtClean="0"/>
              <a:t>e.g. skip the root and go directly to .</a:t>
            </a:r>
            <a:r>
              <a:rPr lang="en-US" dirty="0" err="1" smtClean="0"/>
              <a:t>edu</a:t>
            </a:r>
            <a:r>
              <a:rPr lang="en-US" dirty="0" smtClean="0"/>
              <a:t> if the root file is cached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860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DNS Query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2542492"/>
            <a:ext cx="4354286" cy="384265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Puts the burden of resolution on the contacted name server</a:t>
            </a:r>
          </a:p>
          <a:p>
            <a:r>
              <a:rPr lang="en-US" sz="2400" dirty="0" smtClean="0"/>
              <a:t>How does </a:t>
            </a:r>
            <a:r>
              <a:rPr lang="en-US" sz="2400" dirty="0" err="1" smtClean="0"/>
              <a:t>asgard</a:t>
            </a:r>
            <a:r>
              <a:rPr lang="en-US" sz="2400" dirty="0" smtClean="0"/>
              <a:t> know who to forward responses too?</a:t>
            </a:r>
          </a:p>
          <a:p>
            <a:pPr lvl="1"/>
            <a:r>
              <a:rPr lang="en-US" sz="2100" dirty="0" smtClean="0"/>
              <a:t>Random IDs embedded in DNS queries</a:t>
            </a:r>
          </a:p>
          <a:p>
            <a:r>
              <a:rPr lang="en-US" sz="2400" dirty="0" smtClean="0"/>
              <a:t>What have we said about keeping state in the network?</a:t>
            </a:r>
            <a:endParaRPr lang="en-US" sz="2400" dirty="0"/>
          </a:p>
        </p:txBody>
      </p:sp>
      <p:pic>
        <p:nvPicPr>
          <p:cNvPr id="5" name="Picture 2" descr="D:\Pictures\Server_icons_lnx\Icons\128X128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190" y="1850216"/>
            <a:ext cx="687992" cy="687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Up Arrow 6"/>
          <p:cNvSpPr/>
          <p:nvPr/>
        </p:nvSpPr>
        <p:spPr>
          <a:xfrm rot="10800000">
            <a:off x="5004078" y="2656113"/>
            <a:ext cx="553978" cy="651409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D:\Pictures\Server_icons_lnx\Icons\128X128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985" y="1850216"/>
            <a:ext cx="687992" cy="687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189" y="3419974"/>
            <a:ext cx="697433" cy="69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860" y="5789650"/>
            <a:ext cx="697433" cy="69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862" y="5141711"/>
            <a:ext cx="697433" cy="69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861" y="3419974"/>
            <a:ext cx="697433" cy="69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072337" y="6439879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Root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7688194" y="5762205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com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7025351" y="4039403"/>
            <a:ext cx="19944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ns1.google.com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6960298" y="1454670"/>
            <a:ext cx="21245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www.google.com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3969389" y="4072511"/>
            <a:ext cx="2420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a</a:t>
            </a:r>
            <a:r>
              <a:rPr lang="en-US" sz="2000" dirty="0" smtClean="0"/>
              <a:t>sgard.ccs.neu.edu</a:t>
            </a:r>
            <a:endParaRPr lang="en-US" sz="2000" dirty="0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8037981" y="2656113"/>
            <a:ext cx="0" cy="609600"/>
          </a:xfrm>
          <a:prstGeom prst="line">
            <a:avLst/>
          </a:prstGeom>
          <a:ln w="76200">
            <a:solidFill>
              <a:schemeClr val="accent3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Up Arrow 20"/>
          <p:cNvSpPr/>
          <p:nvPr/>
        </p:nvSpPr>
        <p:spPr>
          <a:xfrm rot="8796339">
            <a:off x="5362201" y="4418209"/>
            <a:ext cx="553978" cy="1608141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Up Arrow 21"/>
          <p:cNvSpPr/>
          <p:nvPr/>
        </p:nvSpPr>
        <p:spPr>
          <a:xfrm rot="3753653">
            <a:off x="7000294" y="5513438"/>
            <a:ext cx="553978" cy="651409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Up Arrow 22"/>
          <p:cNvSpPr/>
          <p:nvPr/>
        </p:nvSpPr>
        <p:spPr>
          <a:xfrm>
            <a:off x="7802989" y="4419411"/>
            <a:ext cx="553978" cy="651409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Up Arrow 23"/>
          <p:cNvSpPr/>
          <p:nvPr/>
        </p:nvSpPr>
        <p:spPr>
          <a:xfrm rot="10800000">
            <a:off x="7802989" y="4419410"/>
            <a:ext cx="553978" cy="651409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 Arrow 24"/>
          <p:cNvSpPr/>
          <p:nvPr/>
        </p:nvSpPr>
        <p:spPr>
          <a:xfrm rot="14400000">
            <a:off x="6976309" y="5550083"/>
            <a:ext cx="553978" cy="651409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Up Arrow 25"/>
          <p:cNvSpPr/>
          <p:nvPr/>
        </p:nvSpPr>
        <p:spPr>
          <a:xfrm rot="19800000">
            <a:off x="5331388" y="4384863"/>
            <a:ext cx="553978" cy="1608141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Up Arrow 26"/>
          <p:cNvSpPr/>
          <p:nvPr/>
        </p:nvSpPr>
        <p:spPr>
          <a:xfrm>
            <a:off x="5004078" y="2656113"/>
            <a:ext cx="553978" cy="651409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Left-Right Arrow 27"/>
          <p:cNvSpPr/>
          <p:nvPr/>
        </p:nvSpPr>
        <p:spPr>
          <a:xfrm>
            <a:off x="5714999" y="1948365"/>
            <a:ext cx="1919635" cy="49169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 flipH="1">
            <a:off x="424543" y="1737729"/>
            <a:ext cx="4142748" cy="543571"/>
            <a:chOff x="1219200" y="4876799"/>
            <a:chExt cx="5181605" cy="1384995"/>
          </a:xfrm>
        </p:grpSpPr>
        <p:sp>
          <p:nvSpPr>
            <p:cNvPr id="30" name="Rectangular Callout 29"/>
            <p:cNvSpPr/>
            <p:nvPr/>
          </p:nvSpPr>
          <p:spPr>
            <a:xfrm>
              <a:off x="1219200" y="4876799"/>
              <a:ext cx="5181603" cy="1384995"/>
            </a:xfrm>
            <a:prstGeom prst="wedgeRectCallout">
              <a:avLst>
                <a:gd name="adj1" fmla="val -61220"/>
                <a:gd name="adj2" fmla="val -283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219203" y="5015484"/>
              <a:ext cx="5181602" cy="1144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Where is www.google.com?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9219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Iterated DNS query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0882" y="2786745"/>
            <a:ext cx="4556407" cy="4049487"/>
          </a:xfrm>
        </p:spPr>
        <p:txBody>
          <a:bodyPr>
            <a:normAutofit/>
          </a:bodyPr>
          <a:lstStyle/>
          <a:p>
            <a:r>
              <a:rPr lang="en-US" dirty="0" smtClean="0"/>
              <a:t>Contact server replies with the name of the next authority in the hierarchy</a:t>
            </a:r>
          </a:p>
          <a:p>
            <a:r>
              <a:rPr lang="en-US" dirty="0" smtClean="0"/>
              <a:t>“I don’t know this name, but this other server might”</a:t>
            </a:r>
          </a:p>
          <a:p>
            <a:r>
              <a:rPr lang="en-US" dirty="0" smtClean="0"/>
              <a:t>This is how DNS works today</a:t>
            </a:r>
            <a:endParaRPr lang="en-US" dirty="0"/>
          </a:p>
        </p:txBody>
      </p:sp>
      <p:pic>
        <p:nvPicPr>
          <p:cNvPr id="5" name="Picture 2" descr="D:\Pictures\Server_icons_lnx\Icons\128X128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190" y="1850216"/>
            <a:ext cx="687992" cy="687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Up Arrow 5"/>
          <p:cNvSpPr/>
          <p:nvPr/>
        </p:nvSpPr>
        <p:spPr>
          <a:xfrm rot="10800000">
            <a:off x="5004078" y="2656113"/>
            <a:ext cx="553978" cy="651409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D:\Pictures\Server_icons_lnx\Icons\128X128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985" y="1850216"/>
            <a:ext cx="687992" cy="687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189" y="3419974"/>
            <a:ext cx="697433" cy="69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860" y="5789650"/>
            <a:ext cx="697433" cy="69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862" y="5141711"/>
            <a:ext cx="697433" cy="69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861" y="3419974"/>
            <a:ext cx="697433" cy="69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072337" y="6439879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Root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7688194" y="5762205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com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7025351" y="4039403"/>
            <a:ext cx="19944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ns1.google.com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960298" y="1454670"/>
            <a:ext cx="21245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www.google.com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969389" y="4072511"/>
            <a:ext cx="2420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a</a:t>
            </a:r>
            <a:r>
              <a:rPr lang="en-US" sz="2000" dirty="0" smtClean="0"/>
              <a:t>sgard.ccs.neu.edu</a:t>
            </a:r>
            <a:endParaRPr lang="en-US" sz="2000" dirty="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8037981" y="2656113"/>
            <a:ext cx="0" cy="609600"/>
          </a:xfrm>
          <a:prstGeom prst="line">
            <a:avLst/>
          </a:prstGeom>
          <a:ln w="76200">
            <a:solidFill>
              <a:schemeClr val="accent3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Up Arrow 17"/>
          <p:cNvSpPr/>
          <p:nvPr/>
        </p:nvSpPr>
        <p:spPr>
          <a:xfrm rot="8796339">
            <a:off x="5362201" y="4418209"/>
            <a:ext cx="553978" cy="1608141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 Arrow 18"/>
          <p:cNvSpPr/>
          <p:nvPr/>
        </p:nvSpPr>
        <p:spPr>
          <a:xfrm rot="7700886">
            <a:off x="6430415" y="3477084"/>
            <a:ext cx="553978" cy="2309195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 Arrow 19"/>
          <p:cNvSpPr/>
          <p:nvPr/>
        </p:nvSpPr>
        <p:spPr>
          <a:xfrm rot="5400000">
            <a:off x="6380931" y="2870058"/>
            <a:ext cx="553978" cy="1793531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Up Arrow 20"/>
          <p:cNvSpPr/>
          <p:nvPr/>
        </p:nvSpPr>
        <p:spPr>
          <a:xfrm rot="16200000">
            <a:off x="6361841" y="2866605"/>
            <a:ext cx="553978" cy="1800435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Up Arrow 21"/>
          <p:cNvSpPr/>
          <p:nvPr/>
        </p:nvSpPr>
        <p:spPr>
          <a:xfrm rot="18457775">
            <a:off x="6371435" y="3464446"/>
            <a:ext cx="553978" cy="2326468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Up Arrow 22"/>
          <p:cNvSpPr/>
          <p:nvPr/>
        </p:nvSpPr>
        <p:spPr>
          <a:xfrm rot="19800000">
            <a:off x="5329194" y="4338262"/>
            <a:ext cx="553978" cy="1608141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Up Arrow 23"/>
          <p:cNvSpPr/>
          <p:nvPr/>
        </p:nvSpPr>
        <p:spPr>
          <a:xfrm>
            <a:off x="5004078" y="2656114"/>
            <a:ext cx="553978" cy="651409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eft-Right Arrow 24"/>
          <p:cNvSpPr/>
          <p:nvPr/>
        </p:nvSpPr>
        <p:spPr>
          <a:xfrm>
            <a:off x="5714999" y="1948365"/>
            <a:ext cx="1919635" cy="49169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 flipH="1">
            <a:off x="424543" y="1737729"/>
            <a:ext cx="4142748" cy="543571"/>
            <a:chOff x="1219200" y="4876799"/>
            <a:chExt cx="5181605" cy="1384995"/>
          </a:xfrm>
        </p:grpSpPr>
        <p:sp>
          <p:nvSpPr>
            <p:cNvPr id="27" name="Rectangular Callout 26"/>
            <p:cNvSpPr/>
            <p:nvPr/>
          </p:nvSpPr>
          <p:spPr>
            <a:xfrm>
              <a:off x="1219200" y="4876799"/>
              <a:ext cx="5181603" cy="1384995"/>
            </a:xfrm>
            <a:prstGeom prst="wedgeRectCallout">
              <a:avLst>
                <a:gd name="adj1" fmla="val -61220"/>
                <a:gd name="adj2" fmla="val -283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219203" y="5015484"/>
              <a:ext cx="5181602" cy="1144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Where is www.google.com?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996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Propagation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91600" cy="1992086"/>
          </a:xfrm>
        </p:spPr>
        <p:txBody>
          <a:bodyPr/>
          <a:lstStyle/>
          <a:p>
            <a:r>
              <a:rPr lang="en-US" dirty="0" smtClean="0"/>
              <a:t>How many of you have purchased a domain name?</a:t>
            </a:r>
          </a:p>
          <a:p>
            <a:pPr lvl="1"/>
            <a:r>
              <a:rPr lang="en-US" dirty="0" smtClean="0"/>
              <a:t>Did you notice that it took ~72 hours for your name to become accessible?</a:t>
            </a:r>
          </a:p>
          <a:p>
            <a:pPr lvl="1"/>
            <a:r>
              <a:rPr lang="en-US" dirty="0" smtClean="0"/>
              <a:t>This delay is called DNS Propagation</a:t>
            </a:r>
          </a:p>
        </p:txBody>
      </p:sp>
      <p:pic>
        <p:nvPicPr>
          <p:cNvPr id="5" name="Picture 2" descr="D:\Pictures\Server_icons_lnx\Icons\128X128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13" y="3934350"/>
            <a:ext cx="687992" cy="687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Pictures\Server_icons_lnx\Icons\128X128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055" y="3939070"/>
            <a:ext cx="687992" cy="687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459" y="4424220"/>
            <a:ext cx="697433" cy="69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037" y="3934350"/>
            <a:ext cx="697433" cy="69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1530" y="3934350"/>
            <a:ext cx="697433" cy="69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3213" y="4424220"/>
            <a:ext cx="697433" cy="69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001514" y="4584579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Root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475862" y="4554844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com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158963" y="5043649"/>
            <a:ext cx="2045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n</a:t>
            </a:r>
            <a:r>
              <a:rPr lang="en-US" sz="2000" dirty="0" smtClean="0"/>
              <a:t>s.godaddy.com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351400" y="3555051"/>
            <a:ext cx="27353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www.my-new-site.com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580659" y="5076757"/>
            <a:ext cx="2420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a</a:t>
            </a:r>
            <a:r>
              <a:rPr lang="en-US" sz="2000" dirty="0" smtClean="0"/>
              <a:t>sgard.ccs.neu.edu</a:t>
            </a:r>
            <a:endParaRPr lang="en-US" sz="2000" dirty="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6695795" y="4424220"/>
            <a:ext cx="679260" cy="304800"/>
          </a:xfrm>
          <a:prstGeom prst="line">
            <a:avLst/>
          </a:prstGeom>
          <a:ln w="76200">
            <a:solidFill>
              <a:schemeClr val="accent3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Up Arrow 22"/>
          <p:cNvSpPr/>
          <p:nvPr/>
        </p:nvSpPr>
        <p:spPr>
          <a:xfrm rot="17569223" flipV="1">
            <a:off x="929094" y="4287573"/>
            <a:ext cx="553978" cy="594010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Up Arrow 26"/>
          <p:cNvSpPr/>
          <p:nvPr/>
        </p:nvSpPr>
        <p:spPr>
          <a:xfrm rot="17569223" flipV="1">
            <a:off x="5275254" y="4257839"/>
            <a:ext cx="553978" cy="594010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Up Arrow 27"/>
          <p:cNvSpPr/>
          <p:nvPr/>
        </p:nvSpPr>
        <p:spPr>
          <a:xfrm rot="14655993" flipV="1">
            <a:off x="2359912" y="4249866"/>
            <a:ext cx="553978" cy="594010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Up Arrow 28"/>
          <p:cNvSpPr/>
          <p:nvPr/>
        </p:nvSpPr>
        <p:spPr>
          <a:xfrm rot="16200000" flipV="1">
            <a:off x="3843832" y="3972877"/>
            <a:ext cx="553978" cy="594010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ontent Placeholder 3"/>
          <p:cNvSpPr txBox="1">
            <a:spLocks/>
          </p:cNvSpPr>
          <p:nvPr/>
        </p:nvSpPr>
        <p:spPr>
          <a:xfrm>
            <a:off x="152396" y="5638788"/>
            <a:ext cx="8991600" cy="6423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Why would this process fail for a new DNS name?</a:t>
            </a:r>
          </a:p>
        </p:txBody>
      </p:sp>
    </p:spTree>
    <p:extLst>
      <p:ext uri="{BB962C8B-B14F-4D97-AF65-F5344CB8AC3E}">
        <p14:creationId xmlns:p14="http://schemas.microsoft.com/office/powerpoint/2010/main" val="704400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3" grpId="0" animBg="1"/>
      <p:bldP spid="27" grpId="0" animBg="1"/>
      <p:bldP spid="28" grpId="0" animBg="1"/>
      <p:bldP spid="29" grpId="0" animBg="1"/>
      <p:bldP spid="3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Caching vs. Freshness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628147"/>
          </a:xfrm>
        </p:spPr>
        <p:txBody>
          <a:bodyPr/>
          <a:lstStyle/>
          <a:p>
            <a:r>
              <a:rPr lang="en-US" dirty="0" smtClean="0"/>
              <a:t>DNS Propagation delay is caused by caching</a:t>
            </a:r>
            <a:endParaRPr lang="en-US" dirty="0"/>
          </a:p>
        </p:txBody>
      </p:sp>
      <p:pic>
        <p:nvPicPr>
          <p:cNvPr id="5" name="Picture 2" descr="D:\Pictures\Server_icons_lnx\Icons\128X128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901" y="3421645"/>
            <a:ext cx="687992" cy="687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351" y="3457100"/>
            <a:ext cx="697433" cy="69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934551" y="4109637"/>
            <a:ext cx="2420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a</a:t>
            </a:r>
            <a:r>
              <a:rPr lang="en-US" sz="2000" dirty="0" smtClean="0"/>
              <a:t>sgard.ccs.neu.edu</a:t>
            </a:r>
            <a:endParaRPr lang="en-US" sz="2000" dirty="0"/>
          </a:p>
        </p:txBody>
      </p:sp>
      <p:sp>
        <p:nvSpPr>
          <p:cNvPr id="8" name="Up Arrow 7"/>
          <p:cNvSpPr/>
          <p:nvPr/>
        </p:nvSpPr>
        <p:spPr>
          <a:xfrm rot="16200000" flipV="1">
            <a:off x="2215307" y="2483867"/>
            <a:ext cx="553978" cy="2500444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 flipH="1">
            <a:off x="5170714" y="2228347"/>
            <a:ext cx="3755571" cy="1592455"/>
            <a:chOff x="1219200" y="4876799"/>
            <a:chExt cx="5181605" cy="1384995"/>
          </a:xfrm>
        </p:grpSpPr>
        <p:sp>
          <p:nvSpPr>
            <p:cNvPr id="10" name="Rectangular Callout 9"/>
            <p:cNvSpPr/>
            <p:nvPr/>
          </p:nvSpPr>
          <p:spPr>
            <a:xfrm>
              <a:off x="1219200" y="4876799"/>
              <a:ext cx="5181602" cy="1384995"/>
            </a:xfrm>
            <a:prstGeom prst="wedgeRectCallout">
              <a:avLst>
                <a:gd name="adj1" fmla="val 64908"/>
                <a:gd name="adj2" fmla="val 46017"/>
              </a:avLst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219203" y="4901369"/>
              <a:ext cx="5181602" cy="1175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marR="0" lvl="0" indent="-3429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Cached Root Zone File</a:t>
              </a:r>
            </a:p>
            <a:p>
              <a:pPr marL="342900" marR="0" lvl="0" indent="-3429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en-US" sz="2400" kern="0" dirty="0" smtClean="0">
                  <a:solidFill>
                    <a:sysClr val="window" lastClr="FFFFFF"/>
                  </a:solidFill>
                </a:rPr>
                <a:t>Cached .com Zone File</a:t>
              </a:r>
            </a:p>
            <a:p>
              <a:pPr marL="342900" marR="0" lvl="0" indent="-3429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Cached </a:t>
              </a:r>
              <a:r>
                <a:rPr kumimoji="0" lang="en-US" sz="2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.net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Zone File</a:t>
              </a:r>
            </a:p>
            <a:p>
              <a:pPr marL="342900" marR="0" lvl="0" indent="-3429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en-US" sz="2400" kern="0" dirty="0" smtClean="0">
                  <a:solidFill>
                    <a:sysClr val="window" lastClr="FFFFFF"/>
                  </a:solidFill>
                </a:rPr>
                <a:t>Etc.</a:t>
              </a: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pic>
        <p:nvPicPr>
          <p:cNvPr id="12" name="Picture 2" descr="D:\Pictures\Server_icons_lnx\Icons\128X128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653" y="5663786"/>
            <a:ext cx="687992" cy="687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7206" y="4113895"/>
            <a:ext cx="697433" cy="69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15" y="4320420"/>
            <a:ext cx="697433" cy="69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9687" y="5745019"/>
            <a:ext cx="697433" cy="69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6002683" y="4764124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Root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7586647" y="4940914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com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6735437" y="6364448"/>
            <a:ext cx="2045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n</a:t>
            </a:r>
            <a:r>
              <a:rPr lang="en-US" sz="2000" dirty="0" smtClean="0"/>
              <a:t>s.godaddy.com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3749998" y="6297348"/>
            <a:ext cx="27353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www.my-new-site.com</a:t>
            </a:r>
            <a:endParaRPr lang="en-US" sz="20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5584371" y="6007782"/>
            <a:ext cx="1719943" cy="0"/>
          </a:xfrm>
          <a:prstGeom prst="line">
            <a:avLst/>
          </a:prstGeom>
          <a:ln w="76200">
            <a:solidFill>
              <a:schemeClr val="accent3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 flipH="1">
            <a:off x="170972" y="2256597"/>
            <a:ext cx="3557021" cy="847566"/>
            <a:chOff x="1219200" y="4876799"/>
            <a:chExt cx="5181605" cy="1435489"/>
          </a:xfrm>
        </p:grpSpPr>
        <p:sp>
          <p:nvSpPr>
            <p:cNvPr id="22" name="Rectangular Callout 21"/>
            <p:cNvSpPr/>
            <p:nvPr/>
          </p:nvSpPr>
          <p:spPr>
            <a:xfrm>
              <a:off x="1219200" y="4876799"/>
              <a:ext cx="5181604" cy="1384994"/>
            </a:xfrm>
            <a:prstGeom prst="wedgeRectCallout">
              <a:avLst>
                <a:gd name="adj1" fmla="val 34875"/>
                <a:gd name="adj2" fmla="val 95677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219203" y="4904861"/>
              <a:ext cx="5181602" cy="14074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Where is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www.my-new-site.com?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 flipH="1">
            <a:off x="2793178" y="2273166"/>
            <a:ext cx="2180345" cy="847566"/>
            <a:chOff x="1219200" y="4876799"/>
            <a:chExt cx="5181605" cy="1435489"/>
          </a:xfrm>
        </p:grpSpPr>
        <p:sp>
          <p:nvSpPr>
            <p:cNvPr id="25" name="Rectangular Callout 24"/>
            <p:cNvSpPr/>
            <p:nvPr/>
          </p:nvSpPr>
          <p:spPr>
            <a:xfrm>
              <a:off x="1219200" y="4876799"/>
              <a:ext cx="5181605" cy="1384994"/>
            </a:xfrm>
            <a:prstGeom prst="wedgeRectCallout">
              <a:avLst>
                <a:gd name="adj1" fmla="val -18546"/>
                <a:gd name="adj2" fmla="val 9967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219203" y="4904861"/>
              <a:ext cx="5181602" cy="14074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kern="0" dirty="0" smtClean="0">
                  <a:solidFill>
                    <a:sysClr val="window" lastClr="FFFFFF"/>
                  </a:solidFill>
                </a:rPr>
                <a:t>That name does not exist.</a:t>
              </a: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9" name="Up Arrow 28"/>
          <p:cNvSpPr/>
          <p:nvPr/>
        </p:nvSpPr>
        <p:spPr>
          <a:xfrm rot="5400000" flipV="1">
            <a:off x="2265078" y="2484154"/>
            <a:ext cx="553978" cy="2500444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ontent Placeholder 3"/>
          <p:cNvSpPr txBox="1">
            <a:spLocks/>
          </p:cNvSpPr>
          <p:nvPr/>
        </p:nvSpPr>
        <p:spPr>
          <a:xfrm>
            <a:off x="152396" y="4855110"/>
            <a:ext cx="4332518" cy="100965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Zone files may be cached for 1-72 hours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28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29" grpId="0" animBg="1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Involvement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you want to…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all someone, you need to ask for their phone number</a:t>
            </a:r>
          </a:p>
          <a:p>
            <a:pPr lvl="2"/>
            <a:r>
              <a:rPr lang="en-US" dirty="0" smtClean="0"/>
              <a:t>You can’t just dial “P R O F  W I L S O N”</a:t>
            </a:r>
          </a:p>
          <a:p>
            <a:pPr lvl="1"/>
            <a:r>
              <a:rPr lang="en-US" dirty="0" smtClean="0"/>
              <a:t>Mail someone, you need to get their address first</a:t>
            </a:r>
          </a:p>
          <a:p>
            <a:r>
              <a:rPr lang="en-US" dirty="0" smtClean="0"/>
              <a:t>What about the Internet?</a:t>
            </a:r>
          </a:p>
          <a:p>
            <a:pPr lvl="1"/>
            <a:r>
              <a:rPr lang="en-US" dirty="0" smtClean="0"/>
              <a:t>If you need to reach Google, you need their </a:t>
            </a:r>
            <a:r>
              <a:rPr lang="en-US" dirty="0" smtClean="0"/>
              <a:t>IP address</a:t>
            </a:r>
            <a:endParaRPr lang="en-US" dirty="0" smtClean="0"/>
          </a:p>
          <a:p>
            <a:pPr lvl="1"/>
            <a:r>
              <a:rPr lang="en-US" dirty="0" smtClean="0"/>
              <a:t>Does anyone know Google’s </a:t>
            </a:r>
            <a:r>
              <a:rPr lang="en-US" dirty="0" smtClean="0"/>
              <a:t>IP address?</a:t>
            </a:r>
            <a:endParaRPr lang="en-US" dirty="0" smtClean="0"/>
          </a:p>
          <a:p>
            <a:r>
              <a:rPr lang="en-US" dirty="0" smtClean="0"/>
              <a:t>Problem:</a:t>
            </a:r>
          </a:p>
          <a:p>
            <a:pPr lvl="1"/>
            <a:r>
              <a:rPr lang="en-US" dirty="0" smtClean="0"/>
              <a:t>People can’t remember IP addresses</a:t>
            </a:r>
          </a:p>
          <a:p>
            <a:pPr lvl="1"/>
            <a:r>
              <a:rPr lang="en-US" dirty="0" smtClean="0"/>
              <a:t>Need human readable names that map to 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3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Resource Records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DNS queries have two fields: </a:t>
            </a:r>
            <a:r>
              <a:rPr lang="en-US" dirty="0" smtClean="0">
                <a:solidFill>
                  <a:schemeClr val="accent1"/>
                </a:solidFill>
              </a:rPr>
              <a:t>name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1"/>
                </a:solidFill>
              </a:rPr>
              <a:t>type</a:t>
            </a:r>
          </a:p>
          <a:p>
            <a:r>
              <a:rPr lang="en-US" dirty="0" smtClean="0"/>
              <a:t>Resource record is the response to a query</a:t>
            </a:r>
          </a:p>
          <a:p>
            <a:pPr lvl="1"/>
            <a:r>
              <a:rPr lang="en-US" dirty="0" smtClean="0"/>
              <a:t>Four fields: (</a:t>
            </a:r>
            <a:r>
              <a:rPr lang="en-US" dirty="0" smtClean="0">
                <a:solidFill>
                  <a:schemeClr val="accent1"/>
                </a:solidFill>
              </a:rPr>
              <a:t>name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value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type</a:t>
            </a:r>
            <a:r>
              <a:rPr lang="en-US" dirty="0" smtClean="0"/>
              <a:t>, TTL)</a:t>
            </a:r>
          </a:p>
          <a:p>
            <a:pPr lvl="1"/>
            <a:r>
              <a:rPr lang="en-US" dirty="0" smtClean="0"/>
              <a:t>There may be multiple records returned for one query</a:t>
            </a:r>
          </a:p>
          <a:p>
            <a:r>
              <a:rPr lang="en-US" dirty="0" smtClean="0"/>
              <a:t>What do the </a:t>
            </a:r>
            <a:r>
              <a:rPr lang="en-US" dirty="0" smtClean="0">
                <a:solidFill>
                  <a:schemeClr val="accent1"/>
                </a:solidFill>
              </a:rPr>
              <a:t>name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1"/>
                </a:solidFill>
              </a:rPr>
              <a:t>value</a:t>
            </a:r>
            <a:r>
              <a:rPr lang="en-US" dirty="0" smtClean="0"/>
              <a:t> mean?</a:t>
            </a:r>
          </a:p>
          <a:p>
            <a:pPr lvl="1"/>
            <a:r>
              <a:rPr lang="en-US" dirty="0" smtClean="0"/>
              <a:t>Depends on the </a:t>
            </a:r>
            <a:r>
              <a:rPr lang="en-US" dirty="0" smtClean="0">
                <a:solidFill>
                  <a:schemeClr val="accent1"/>
                </a:solidFill>
              </a:rPr>
              <a:t>type</a:t>
            </a:r>
            <a:r>
              <a:rPr lang="en-US" dirty="0" smtClean="0"/>
              <a:t> of query and response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22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Types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4637314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Type = A / AAAA</a:t>
            </a:r>
          </a:p>
          <a:p>
            <a:pPr lvl="1"/>
            <a:r>
              <a:rPr lang="en-US" dirty="0" smtClean="0"/>
              <a:t>Name = domain name</a:t>
            </a:r>
          </a:p>
          <a:p>
            <a:pPr lvl="1"/>
            <a:r>
              <a:rPr lang="en-US" dirty="0" smtClean="0"/>
              <a:t>Value = IP address</a:t>
            </a:r>
          </a:p>
          <a:p>
            <a:pPr lvl="1"/>
            <a:r>
              <a:rPr lang="en-US" dirty="0" smtClean="0"/>
              <a:t>A is IPv4, AAAA is IPv6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Type = NS</a:t>
            </a:r>
          </a:p>
          <a:p>
            <a:pPr lvl="1"/>
            <a:r>
              <a:rPr lang="en-US" dirty="0" smtClean="0"/>
              <a:t>Name = partial domain</a:t>
            </a:r>
          </a:p>
          <a:p>
            <a:pPr lvl="1"/>
            <a:r>
              <a:rPr lang="en-US" dirty="0" smtClean="0"/>
              <a:t>Value = name of DNS server for this domain</a:t>
            </a:r>
          </a:p>
          <a:p>
            <a:pPr lvl="1"/>
            <a:r>
              <a:rPr lang="en-US" dirty="0" smtClean="0"/>
              <a:t>“Go send your query to this other server”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4506247" y="1578429"/>
            <a:ext cx="4354285" cy="1028587"/>
            <a:chOff x="4506247" y="1578429"/>
            <a:chExt cx="4354285" cy="1028587"/>
          </a:xfrm>
        </p:grpSpPr>
        <p:sp>
          <p:nvSpPr>
            <p:cNvPr id="6" name="Rectangle 5"/>
            <p:cNvSpPr/>
            <p:nvPr/>
          </p:nvSpPr>
          <p:spPr>
            <a:xfrm>
              <a:off x="4506247" y="1578429"/>
              <a:ext cx="4354285" cy="102858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 rot="16200000">
              <a:off x="4242430" y="1864665"/>
              <a:ext cx="10230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Query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104961" y="1660181"/>
              <a:ext cx="3581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Name: </a:t>
              </a:r>
              <a:r>
                <a:rPr lang="en-US" sz="2400" dirty="0" smtClean="0">
                  <a:solidFill>
                    <a:schemeClr val="bg1"/>
                  </a:solidFill>
                  <a:hlinkClick r:id="rId2"/>
                </a:rPr>
                <a:t>www.ccs.neu.edu</a:t>
              </a:r>
              <a:endParaRPr lang="en-US" sz="2400" dirty="0" smtClean="0">
                <a:solidFill>
                  <a:schemeClr val="bg1"/>
                </a:solidFill>
              </a:endParaRPr>
            </a:p>
            <a:p>
              <a:r>
                <a:rPr lang="en-US" sz="2400" dirty="0" smtClean="0">
                  <a:solidFill>
                    <a:schemeClr val="bg1"/>
                  </a:solidFill>
                </a:rPr>
                <a:t>Type: A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506248" y="2699432"/>
            <a:ext cx="4354285" cy="1028587"/>
            <a:chOff x="4506248" y="2699432"/>
            <a:chExt cx="4354285" cy="1028587"/>
          </a:xfrm>
        </p:grpSpPr>
        <p:sp>
          <p:nvSpPr>
            <p:cNvPr id="10" name="Rectangle 9"/>
            <p:cNvSpPr/>
            <p:nvPr/>
          </p:nvSpPr>
          <p:spPr>
            <a:xfrm>
              <a:off x="4506248" y="2699432"/>
              <a:ext cx="4354285" cy="102858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4259263" y="2985668"/>
              <a:ext cx="9893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Resp.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104962" y="2781184"/>
              <a:ext cx="3581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Name: </a:t>
              </a:r>
              <a:r>
                <a:rPr lang="en-US" sz="2400" dirty="0" smtClean="0">
                  <a:solidFill>
                    <a:schemeClr val="bg1"/>
                  </a:solidFill>
                  <a:hlinkClick r:id="rId2"/>
                </a:rPr>
                <a:t>www.ccs.neu.edu</a:t>
              </a:r>
              <a:endParaRPr lang="en-US" sz="2400" dirty="0" smtClean="0">
                <a:solidFill>
                  <a:schemeClr val="bg1"/>
                </a:solidFill>
              </a:endParaRPr>
            </a:p>
            <a:p>
              <a:r>
                <a:rPr lang="en-US" sz="2400" dirty="0" smtClean="0">
                  <a:solidFill>
                    <a:schemeClr val="bg1"/>
                  </a:solidFill>
                </a:rPr>
                <a:t>Value: 129.10.116.81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506247" y="4386944"/>
            <a:ext cx="4354285" cy="1028587"/>
            <a:chOff x="4506247" y="4386944"/>
            <a:chExt cx="4354285" cy="1028587"/>
          </a:xfrm>
        </p:grpSpPr>
        <p:sp>
          <p:nvSpPr>
            <p:cNvPr id="13" name="Rectangle 12"/>
            <p:cNvSpPr/>
            <p:nvPr/>
          </p:nvSpPr>
          <p:spPr>
            <a:xfrm>
              <a:off x="4506247" y="4386944"/>
              <a:ext cx="4354285" cy="102858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 rot="16200000">
              <a:off x="4242430" y="4673180"/>
              <a:ext cx="10230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Query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104961" y="4468696"/>
              <a:ext cx="3581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Name: </a:t>
              </a:r>
              <a:r>
                <a:rPr lang="en-US" sz="2400" dirty="0" smtClean="0">
                  <a:solidFill>
                    <a:schemeClr val="bg1"/>
                  </a:solidFill>
                  <a:hlinkClick r:id="rId2"/>
                </a:rPr>
                <a:t>ccs.neu.edu</a:t>
              </a:r>
              <a:endParaRPr lang="en-US" sz="2400" dirty="0" smtClean="0">
                <a:solidFill>
                  <a:schemeClr val="bg1"/>
                </a:solidFill>
              </a:endParaRPr>
            </a:p>
            <a:p>
              <a:r>
                <a:rPr lang="en-US" sz="2400" dirty="0" smtClean="0">
                  <a:solidFill>
                    <a:schemeClr val="bg1"/>
                  </a:solidFill>
                </a:rPr>
                <a:t>Type: NS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506248" y="5507947"/>
            <a:ext cx="4354285" cy="1028587"/>
            <a:chOff x="4506248" y="5507947"/>
            <a:chExt cx="4354285" cy="1028587"/>
          </a:xfrm>
        </p:grpSpPr>
        <p:sp>
          <p:nvSpPr>
            <p:cNvPr id="16" name="Rectangle 15"/>
            <p:cNvSpPr/>
            <p:nvPr/>
          </p:nvSpPr>
          <p:spPr>
            <a:xfrm>
              <a:off x="4506248" y="5507947"/>
              <a:ext cx="4354285" cy="102858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 rot="16200000">
              <a:off x="4259263" y="5794183"/>
              <a:ext cx="9893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Resp.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104962" y="5589699"/>
              <a:ext cx="3581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Name: </a:t>
              </a:r>
              <a:r>
                <a:rPr lang="en-US" sz="2400" dirty="0" smtClean="0">
                  <a:solidFill>
                    <a:schemeClr val="bg1"/>
                  </a:solidFill>
                  <a:hlinkClick r:id="rId2"/>
                </a:rPr>
                <a:t>ccs.neu.edu</a:t>
              </a:r>
              <a:endParaRPr lang="en-US" sz="2400" dirty="0" smtClean="0">
                <a:solidFill>
                  <a:schemeClr val="bg1"/>
                </a:solidFill>
              </a:endParaRPr>
            </a:p>
            <a:p>
              <a:r>
                <a:rPr lang="en-US" sz="2400" dirty="0">
                  <a:solidFill>
                    <a:schemeClr val="bg1"/>
                  </a:solidFill>
                </a:rPr>
                <a:t>Value</a:t>
              </a:r>
              <a:r>
                <a:rPr lang="en-US" sz="2400" dirty="0" smtClean="0">
                  <a:solidFill>
                    <a:schemeClr val="bg1"/>
                  </a:solidFill>
                </a:rPr>
                <a:t>: 129.10.116.51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6796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Types, Continued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76198" y="1600200"/>
            <a:ext cx="4561112" cy="5105400"/>
          </a:xfrm>
        </p:spPr>
        <p:txBody>
          <a:bodyPr/>
          <a:lstStyle/>
          <a:p>
            <a:r>
              <a:rPr lang="en-US" dirty="0"/>
              <a:t>Type = CNAME</a:t>
            </a:r>
          </a:p>
          <a:p>
            <a:pPr lvl="1"/>
            <a:r>
              <a:rPr lang="en-US" dirty="0"/>
              <a:t>Name = hostname</a:t>
            </a:r>
          </a:p>
          <a:p>
            <a:pPr lvl="1"/>
            <a:r>
              <a:rPr lang="en-US" dirty="0"/>
              <a:t>Value = canonical hostname</a:t>
            </a:r>
          </a:p>
          <a:p>
            <a:pPr lvl="1"/>
            <a:r>
              <a:rPr lang="en-US" dirty="0"/>
              <a:t>Useful for aliasing</a:t>
            </a:r>
          </a:p>
          <a:p>
            <a:pPr lvl="1"/>
            <a:endParaRPr lang="en-US" dirty="0"/>
          </a:p>
          <a:p>
            <a:r>
              <a:rPr lang="en-US" dirty="0"/>
              <a:t>Type = MX</a:t>
            </a:r>
          </a:p>
          <a:p>
            <a:pPr lvl="1"/>
            <a:r>
              <a:rPr lang="en-US" dirty="0"/>
              <a:t>Name = domain in email address</a:t>
            </a:r>
          </a:p>
          <a:p>
            <a:pPr lvl="1"/>
            <a:r>
              <a:rPr lang="en-US" dirty="0"/>
              <a:t>Value = canonical name of mail server</a:t>
            </a: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604221" y="1578429"/>
            <a:ext cx="4354285" cy="1028587"/>
            <a:chOff x="4506247" y="1578429"/>
            <a:chExt cx="4354285" cy="1028587"/>
          </a:xfrm>
        </p:grpSpPr>
        <p:sp>
          <p:nvSpPr>
            <p:cNvPr id="8" name="Rectangle 7"/>
            <p:cNvSpPr/>
            <p:nvPr/>
          </p:nvSpPr>
          <p:spPr>
            <a:xfrm>
              <a:off x="4506247" y="1578429"/>
              <a:ext cx="4354285" cy="102858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4242430" y="1864665"/>
              <a:ext cx="10230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Query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104961" y="1660181"/>
              <a:ext cx="3581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Name: </a:t>
              </a:r>
              <a:r>
                <a:rPr lang="en-US" sz="2400" dirty="0" smtClean="0">
                  <a:solidFill>
                    <a:schemeClr val="bg1"/>
                  </a:solidFill>
                  <a:hlinkClick r:id="rId2" action="ppaction://hlinkfile"/>
                </a:rPr>
                <a:t>foo.mysite.com</a:t>
              </a:r>
              <a:endParaRPr lang="en-US" sz="2400" dirty="0" smtClean="0">
                <a:solidFill>
                  <a:schemeClr val="bg1"/>
                </a:solidFill>
              </a:endParaRPr>
            </a:p>
            <a:p>
              <a:r>
                <a:rPr lang="en-US" sz="2400" dirty="0" smtClean="0">
                  <a:solidFill>
                    <a:schemeClr val="bg1"/>
                  </a:solidFill>
                </a:rPr>
                <a:t>Type: CNAME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604222" y="2699432"/>
            <a:ext cx="4354285" cy="1028587"/>
            <a:chOff x="4506248" y="2699432"/>
            <a:chExt cx="4354285" cy="1028587"/>
          </a:xfrm>
        </p:grpSpPr>
        <p:sp>
          <p:nvSpPr>
            <p:cNvPr id="12" name="Rectangle 11"/>
            <p:cNvSpPr/>
            <p:nvPr/>
          </p:nvSpPr>
          <p:spPr>
            <a:xfrm>
              <a:off x="4506248" y="2699432"/>
              <a:ext cx="4354285" cy="102858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 rot="16200000">
              <a:off x="4259263" y="2985668"/>
              <a:ext cx="9893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Resp.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104962" y="2781184"/>
              <a:ext cx="3581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Name: </a:t>
              </a:r>
              <a:r>
                <a:rPr lang="en-US" sz="2400" dirty="0" smtClean="0">
                  <a:solidFill>
                    <a:schemeClr val="bg1"/>
                  </a:solidFill>
                  <a:hlinkClick r:id="rId2" action="ppaction://hlinkfile"/>
                </a:rPr>
                <a:t>foo.mysite.com</a:t>
              </a:r>
              <a:endParaRPr lang="en-US" sz="2400" dirty="0" smtClean="0">
                <a:solidFill>
                  <a:schemeClr val="bg1"/>
                </a:solidFill>
              </a:endParaRPr>
            </a:p>
            <a:p>
              <a:r>
                <a:rPr lang="en-US" sz="2400" dirty="0" smtClean="0">
                  <a:solidFill>
                    <a:schemeClr val="bg1"/>
                  </a:solidFill>
                </a:rPr>
                <a:t>Value: </a:t>
              </a:r>
              <a:r>
                <a:rPr lang="en-US" sz="2400" dirty="0" smtClean="0">
                  <a:solidFill>
                    <a:schemeClr val="bg1"/>
                  </a:solidFill>
                  <a:hlinkClick r:id="rId3" action="ppaction://hlinkfile"/>
                </a:rPr>
                <a:t>bar.mysite.com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604221" y="4386944"/>
            <a:ext cx="4354285" cy="1028587"/>
            <a:chOff x="4506247" y="4386944"/>
            <a:chExt cx="4354285" cy="1028587"/>
          </a:xfrm>
        </p:grpSpPr>
        <p:sp>
          <p:nvSpPr>
            <p:cNvPr id="16" name="Rectangle 15"/>
            <p:cNvSpPr/>
            <p:nvPr/>
          </p:nvSpPr>
          <p:spPr>
            <a:xfrm>
              <a:off x="4506247" y="4386944"/>
              <a:ext cx="4354285" cy="102858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 rot="16200000">
              <a:off x="4242430" y="4673180"/>
              <a:ext cx="10230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Query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104961" y="4468696"/>
              <a:ext cx="3581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Name: </a:t>
              </a:r>
              <a:r>
                <a:rPr lang="en-US" sz="2400" dirty="0" smtClean="0">
                  <a:solidFill>
                    <a:schemeClr val="bg1"/>
                  </a:solidFill>
                  <a:hlinkClick r:id="rId4"/>
                </a:rPr>
                <a:t>ccs.neu.edu</a:t>
              </a:r>
              <a:endParaRPr lang="en-US" sz="2400" dirty="0" smtClean="0">
                <a:solidFill>
                  <a:schemeClr val="bg1"/>
                </a:solidFill>
              </a:endParaRPr>
            </a:p>
            <a:p>
              <a:r>
                <a:rPr lang="en-US" sz="2400" dirty="0" smtClean="0">
                  <a:solidFill>
                    <a:schemeClr val="bg1"/>
                  </a:solidFill>
                </a:rPr>
                <a:t>Type: MX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604222" y="5507947"/>
            <a:ext cx="4354285" cy="1028587"/>
            <a:chOff x="4506248" y="5507947"/>
            <a:chExt cx="4354285" cy="1028587"/>
          </a:xfrm>
        </p:grpSpPr>
        <p:sp>
          <p:nvSpPr>
            <p:cNvPr id="20" name="Rectangle 19"/>
            <p:cNvSpPr/>
            <p:nvPr/>
          </p:nvSpPr>
          <p:spPr>
            <a:xfrm>
              <a:off x="4506248" y="5507947"/>
              <a:ext cx="4354285" cy="102858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 rot="16200000">
              <a:off x="4259263" y="5794183"/>
              <a:ext cx="9893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Resp.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104962" y="5589699"/>
              <a:ext cx="37555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Name: </a:t>
              </a:r>
              <a:r>
                <a:rPr lang="en-US" sz="2400" dirty="0" smtClean="0">
                  <a:solidFill>
                    <a:schemeClr val="bg1"/>
                  </a:solidFill>
                  <a:hlinkClick r:id="rId4"/>
                </a:rPr>
                <a:t>ccs.neu.edu</a:t>
              </a:r>
              <a:endParaRPr lang="en-US" sz="2400" dirty="0" smtClean="0">
                <a:solidFill>
                  <a:schemeClr val="bg1"/>
                </a:solidFill>
              </a:endParaRPr>
            </a:p>
            <a:p>
              <a:r>
                <a:rPr lang="en-US" sz="2400" dirty="0">
                  <a:solidFill>
                    <a:schemeClr val="bg1"/>
                  </a:solidFill>
                </a:rPr>
                <a:t>Value</a:t>
              </a:r>
              <a:r>
                <a:rPr lang="en-US" sz="2400" dirty="0" smtClean="0">
                  <a:solidFill>
                    <a:schemeClr val="bg1"/>
                  </a:solidFill>
                </a:rPr>
                <a:t>: </a:t>
              </a:r>
              <a:r>
                <a:rPr lang="en-US" sz="2400" dirty="0" smtClean="0">
                  <a:solidFill>
                    <a:schemeClr val="bg1"/>
                  </a:solidFill>
                  <a:hlinkClick r:id="rId5" action="ppaction://hlinkfile"/>
                </a:rPr>
                <a:t>amber.ccs.neu.edu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695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Reverse Lookups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399" y="1600200"/>
            <a:ext cx="8958943" cy="5105400"/>
          </a:xfrm>
        </p:spPr>
        <p:txBody>
          <a:bodyPr/>
          <a:lstStyle/>
          <a:p>
            <a:r>
              <a:rPr lang="en-US" dirty="0" smtClean="0"/>
              <a:t>What about the </a:t>
            </a:r>
            <a:r>
              <a:rPr lang="en-US" dirty="0" err="1" smtClean="0"/>
              <a:t>IP</a:t>
            </a:r>
            <a:r>
              <a:rPr lang="en-US" dirty="0" err="1" smtClean="0">
                <a:sym typeface="Wingdings" pitchFamily="2" charset="2"/>
              </a:rPr>
              <a:t>name</a:t>
            </a:r>
            <a:r>
              <a:rPr lang="en-US" dirty="0" smtClean="0">
                <a:sym typeface="Wingdings" pitchFamily="2" charset="2"/>
              </a:rPr>
              <a:t> mapping?</a:t>
            </a:r>
          </a:p>
          <a:p>
            <a:r>
              <a:rPr lang="en-US" dirty="0" smtClean="0"/>
              <a:t>Separate server hierarchy stores reverse mappings</a:t>
            </a:r>
          </a:p>
          <a:p>
            <a:pPr lvl="1"/>
            <a:r>
              <a:rPr lang="en-US" dirty="0" smtClean="0"/>
              <a:t>Rooted at in-</a:t>
            </a:r>
            <a:r>
              <a:rPr lang="en-US" dirty="0" err="1" smtClean="0"/>
              <a:t>addr.arpa</a:t>
            </a:r>
            <a:r>
              <a:rPr lang="en-US" dirty="0" smtClean="0"/>
              <a:t> and ip6.arpa</a:t>
            </a:r>
          </a:p>
          <a:p>
            <a:r>
              <a:rPr lang="en-US" dirty="0" smtClean="0"/>
              <a:t>Additional DNS record </a:t>
            </a:r>
            <a:r>
              <a:rPr lang="en-US" dirty="0" smtClean="0">
                <a:solidFill>
                  <a:schemeClr val="accent1"/>
                </a:solidFill>
              </a:rPr>
              <a:t>type</a:t>
            </a:r>
            <a:r>
              <a:rPr lang="en-US" smtClean="0"/>
              <a:t>: PTR</a:t>
            </a:r>
            <a:endParaRPr lang="en-US" dirty="0" smtClean="0"/>
          </a:p>
          <a:p>
            <a:pPr lvl="1"/>
            <a:r>
              <a:rPr lang="en-US" dirty="0" smtClean="0"/>
              <a:t>Name = IP address</a:t>
            </a:r>
          </a:p>
          <a:p>
            <a:pPr lvl="1"/>
            <a:r>
              <a:rPr lang="en-US" dirty="0" smtClean="0"/>
              <a:t>Value = domain name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604221" y="4386944"/>
            <a:ext cx="4354285" cy="1028587"/>
            <a:chOff x="4506247" y="4386944"/>
            <a:chExt cx="4354285" cy="1028587"/>
          </a:xfrm>
        </p:grpSpPr>
        <p:sp>
          <p:nvSpPr>
            <p:cNvPr id="6" name="Rectangle 5"/>
            <p:cNvSpPr/>
            <p:nvPr/>
          </p:nvSpPr>
          <p:spPr>
            <a:xfrm>
              <a:off x="4506247" y="4386944"/>
              <a:ext cx="4354285" cy="102858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 rot="16200000">
              <a:off x="4242430" y="4673180"/>
              <a:ext cx="10230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Query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104961" y="4468696"/>
              <a:ext cx="3581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Name: </a:t>
              </a:r>
              <a:r>
                <a:rPr lang="en-US" sz="2400" dirty="0">
                  <a:solidFill>
                    <a:schemeClr val="bg1"/>
                  </a:solidFill>
                </a:rPr>
                <a:t>129.10.116.51 </a:t>
              </a:r>
              <a:r>
                <a:rPr lang="en-US" sz="2400" dirty="0" smtClean="0">
                  <a:solidFill>
                    <a:schemeClr val="bg1"/>
                  </a:solidFill>
                </a:rPr>
                <a:t>Type: PTR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604222" y="5507947"/>
            <a:ext cx="4354285" cy="1028587"/>
            <a:chOff x="4506248" y="5507947"/>
            <a:chExt cx="4354285" cy="1028587"/>
          </a:xfrm>
        </p:grpSpPr>
        <p:sp>
          <p:nvSpPr>
            <p:cNvPr id="10" name="Rectangle 9"/>
            <p:cNvSpPr/>
            <p:nvPr/>
          </p:nvSpPr>
          <p:spPr>
            <a:xfrm>
              <a:off x="4506248" y="5507947"/>
              <a:ext cx="4354285" cy="102858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4259263" y="5794183"/>
              <a:ext cx="9893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Resp.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104962" y="5589699"/>
              <a:ext cx="37555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Name: </a:t>
              </a:r>
              <a:r>
                <a:rPr lang="en-US" sz="2400" dirty="0">
                  <a:solidFill>
                    <a:schemeClr val="bg1"/>
                  </a:solidFill>
                </a:rPr>
                <a:t>129.10.116.51 </a:t>
              </a:r>
              <a:r>
                <a:rPr lang="en-US" sz="2400" dirty="0" smtClean="0">
                  <a:solidFill>
                    <a:schemeClr val="bg1"/>
                  </a:solidFill>
                </a:rPr>
                <a:t>Value: </a:t>
              </a:r>
              <a:r>
                <a:rPr lang="en-US" sz="2400" dirty="0" smtClean="0">
                  <a:solidFill>
                    <a:schemeClr val="bg1"/>
                  </a:solidFill>
                  <a:hlinkClick r:id="rId2" action="ppaction://hlinkfile"/>
                </a:rPr>
                <a:t>ccs.neu.edu</a:t>
              </a:r>
              <a:endParaRPr lang="en-US" sz="2400" dirty="0" smtClean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260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as Indirection Service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DNS gives us very powerful capabilities</a:t>
            </a:r>
          </a:p>
          <a:p>
            <a:pPr lvl="1"/>
            <a:r>
              <a:rPr lang="en-US" dirty="0" smtClean="0"/>
              <a:t>Not only easier for humans to reference machines!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Changing the IPs of machines becomes trivial</a:t>
            </a:r>
          </a:p>
          <a:p>
            <a:pPr lvl="1"/>
            <a:r>
              <a:rPr lang="en-US" dirty="0" smtClean="0"/>
              <a:t>e.g. you want to move your web server to a new host</a:t>
            </a:r>
          </a:p>
          <a:p>
            <a:pPr lvl="1"/>
            <a:r>
              <a:rPr lang="en-US" dirty="0" smtClean="0"/>
              <a:t>Just change the DNS record!</a:t>
            </a:r>
          </a:p>
        </p:txBody>
      </p:sp>
    </p:spTree>
    <p:extLst>
      <p:ext uri="{BB962C8B-B14F-4D97-AF65-F5344CB8AC3E}">
        <p14:creationId xmlns:p14="http://schemas.microsoft.com/office/powerpoint/2010/main" val="637027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Aliasing and Load Balancing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523998"/>
            <a:ext cx="8839200" cy="598714"/>
          </a:xfrm>
        </p:spPr>
        <p:txBody>
          <a:bodyPr/>
          <a:lstStyle/>
          <a:p>
            <a:r>
              <a:rPr lang="en-US" dirty="0" smtClean="0"/>
              <a:t>One machine can have many aliases</a:t>
            </a:r>
            <a:endParaRPr lang="en-US" dirty="0"/>
          </a:p>
        </p:txBody>
      </p:sp>
      <p:pic>
        <p:nvPicPr>
          <p:cNvPr id="5" name="Picture 2" descr="D:\Pictures\Server_icons_lnx\Icons\128X128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387" y="2407293"/>
            <a:ext cx="948757" cy="948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36733" y="2115270"/>
            <a:ext cx="1994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www.reddit.com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53240" y="2580692"/>
            <a:ext cx="25782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www.foursquare.com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73136" y="3059654"/>
            <a:ext cx="295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www.huffingtonpost.com</a:t>
            </a:r>
            <a:endParaRPr lang="en-US" sz="2000" dirty="0"/>
          </a:p>
        </p:txBody>
      </p:sp>
      <p:cxnSp>
        <p:nvCxnSpPr>
          <p:cNvPr id="13" name="Straight Arrow Connector 12"/>
          <p:cNvCxnSpPr>
            <a:stCxn id="6" idx="3"/>
          </p:cNvCxnSpPr>
          <p:nvPr/>
        </p:nvCxnSpPr>
        <p:spPr>
          <a:xfrm>
            <a:off x="3231446" y="2315325"/>
            <a:ext cx="1090184" cy="20005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</p:cNvCxnSpPr>
          <p:nvPr/>
        </p:nvCxnSpPr>
        <p:spPr>
          <a:xfrm>
            <a:off x="3231446" y="2780747"/>
            <a:ext cx="1090184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3"/>
          </p:cNvCxnSpPr>
          <p:nvPr/>
        </p:nvCxnSpPr>
        <p:spPr>
          <a:xfrm flipV="1">
            <a:off x="3231446" y="3059654"/>
            <a:ext cx="1090184" cy="20005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311645" y="3070540"/>
            <a:ext cx="1879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*.blogspot.com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6311645" y="2092210"/>
            <a:ext cx="25346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christo.blogspot.com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6311645" y="2578614"/>
            <a:ext cx="2393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sandi.blogspot.com</a:t>
            </a:r>
            <a:endParaRPr lang="en-US" sz="2000" dirty="0"/>
          </a:p>
        </p:txBody>
      </p:sp>
      <p:cxnSp>
        <p:nvCxnSpPr>
          <p:cNvPr id="24" name="Straight Arrow Connector 23"/>
          <p:cNvCxnSpPr>
            <a:stCxn id="22" idx="1"/>
          </p:cNvCxnSpPr>
          <p:nvPr/>
        </p:nvCxnSpPr>
        <p:spPr>
          <a:xfrm flipH="1">
            <a:off x="5263144" y="2778669"/>
            <a:ext cx="1048501" cy="502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1" idx="1"/>
          </p:cNvCxnSpPr>
          <p:nvPr/>
        </p:nvCxnSpPr>
        <p:spPr>
          <a:xfrm flipH="1">
            <a:off x="5263144" y="2292265"/>
            <a:ext cx="1048501" cy="22311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0" idx="1"/>
          </p:cNvCxnSpPr>
          <p:nvPr/>
        </p:nvCxnSpPr>
        <p:spPr>
          <a:xfrm flipH="1" flipV="1">
            <a:off x="5263144" y="3059654"/>
            <a:ext cx="1048501" cy="21094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ontent Placeholder 3"/>
          <p:cNvSpPr txBox="1">
            <a:spLocks/>
          </p:cNvSpPr>
          <p:nvPr/>
        </p:nvSpPr>
        <p:spPr>
          <a:xfrm>
            <a:off x="159514" y="3592279"/>
            <a:ext cx="8839200" cy="59871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One domain can map to multiple machines</a:t>
            </a:r>
            <a:endParaRPr lang="en-US" dirty="0"/>
          </a:p>
        </p:txBody>
      </p:sp>
      <p:pic>
        <p:nvPicPr>
          <p:cNvPr id="36" name="Picture 2" descr="D:\Pictures\Server_icons_lnx\Icons\128X128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7713" y="4145159"/>
            <a:ext cx="851735" cy="851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2036083" y="5133353"/>
            <a:ext cx="2124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www.google.com</a:t>
            </a:r>
            <a:endParaRPr lang="en-US" sz="2000" dirty="0"/>
          </a:p>
        </p:txBody>
      </p:sp>
      <p:cxnSp>
        <p:nvCxnSpPr>
          <p:cNvPr id="40" name="Straight Arrow Connector 39"/>
          <p:cNvCxnSpPr>
            <a:stCxn id="39" idx="3"/>
            <a:endCxn id="59" idx="1"/>
          </p:cNvCxnSpPr>
          <p:nvPr/>
        </p:nvCxnSpPr>
        <p:spPr>
          <a:xfrm>
            <a:off x="4160640" y="5333408"/>
            <a:ext cx="2013716" cy="54015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9" idx="3"/>
            <a:endCxn id="58" idx="1"/>
          </p:cNvCxnSpPr>
          <p:nvPr/>
        </p:nvCxnSpPr>
        <p:spPr>
          <a:xfrm flipV="1">
            <a:off x="4160640" y="4996895"/>
            <a:ext cx="2537966" cy="33651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9" idx="3"/>
            <a:endCxn id="36" idx="1"/>
          </p:cNvCxnSpPr>
          <p:nvPr/>
        </p:nvCxnSpPr>
        <p:spPr>
          <a:xfrm flipV="1">
            <a:off x="4160640" y="4571027"/>
            <a:ext cx="1357073" cy="76238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9" idx="3"/>
            <a:endCxn id="60" idx="1"/>
          </p:cNvCxnSpPr>
          <p:nvPr/>
        </p:nvCxnSpPr>
        <p:spPr>
          <a:xfrm>
            <a:off x="4160640" y="5333408"/>
            <a:ext cx="931205" cy="96602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Picture 2" descr="D:\Pictures\Server_icons_lnx\Icons\128X128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8606" y="4571027"/>
            <a:ext cx="851735" cy="851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D:\Pictures\Server_icons_lnx\Icons\128X128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4356" y="5447696"/>
            <a:ext cx="851735" cy="851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D:\Pictures\Server_icons_lnx\Icons\128X128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845" y="5873564"/>
            <a:ext cx="851735" cy="851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306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35" grpId="0"/>
      <p:bldP spid="3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Delivery Networks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3074" name="Picture 2" descr="D:\Classes\CS 4700\assets\usashap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34" y="1536027"/>
            <a:ext cx="8251371" cy="5255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:\Classes\CS 4700\assets\Netflix-icon-300x154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50" t="10621" r="6646" b="14574"/>
          <a:stretch/>
        </p:blipFill>
        <p:spPr bwMode="auto">
          <a:xfrm>
            <a:off x="1023224" y="2305474"/>
            <a:ext cx="1567543" cy="696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Pictures\Server_icons_lnx\Icons\128X128\black_serve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94" y="2653817"/>
            <a:ext cx="851735" cy="851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D:\Classes\CS 4700\assets\Netflix-icon-300x154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50" t="10621" r="6646" b="14574"/>
          <a:stretch/>
        </p:blipFill>
        <p:spPr bwMode="auto">
          <a:xfrm>
            <a:off x="7391382" y="4874504"/>
            <a:ext cx="1567543" cy="696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Pictures\Server_icons_lnx\Icons\128X128\black_serve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8429" y="4275790"/>
            <a:ext cx="851735" cy="851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D:\Classes\CS 4700\assets\User Coat Blue-0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151" y="2305474"/>
            <a:ext cx="920326" cy="920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D:\Classes\CS 4700\assets\User Coat Blue-0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926" y="4661741"/>
            <a:ext cx="920326" cy="920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938" y="3447059"/>
            <a:ext cx="927338" cy="92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892" y="3194283"/>
            <a:ext cx="927338" cy="92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Left-Right Arrow 14"/>
          <p:cNvSpPr/>
          <p:nvPr/>
        </p:nvSpPr>
        <p:spPr>
          <a:xfrm rot="4388538">
            <a:off x="599318" y="3808146"/>
            <a:ext cx="1037637" cy="49169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-Right Arrow 15"/>
          <p:cNvSpPr/>
          <p:nvPr/>
        </p:nvSpPr>
        <p:spPr>
          <a:xfrm rot="6498330">
            <a:off x="7181835" y="3528073"/>
            <a:ext cx="1037637" cy="49169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-Right Arrow 16"/>
          <p:cNvSpPr/>
          <p:nvPr/>
        </p:nvSpPr>
        <p:spPr>
          <a:xfrm rot="7506663">
            <a:off x="1731548" y="4447244"/>
            <a:ext cx="704121" cy="491694"/>
          </a:xfrm>
          <a:prstGeom prst="left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-Right Arrow 17"/>
          <p:cNvSpPr/>
          <p:nvPr/>
        </p:nvSpPr>
        <p:spPr>
          <a:xfrm rot="19626370">
            <a:off x="6601662" y="2985589"/>
            <a:ext cx="810495" cy="491694"/>
          </a:xfrm>
          <a:prstGeom prst="left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2585607" y="4653788"/>
            <a:ext cx="4098226" cy="2072035"/>
            <a:chOff x="404487" y="3333623"/>
            <a:chExt cx="8274022" cy="1523216"/>
          </a:xfrm>
        </p:grpSpPr>
        <p:sp>
          <p:nvSpPr>
            <p:cNvPr id="20" name="Rectangle 19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Content Placeholder 2"/>
            <p:cNvSpPr txBox="1">
              <a:spLocks/>
            </p:cNvSpPr>
            <p:nvPr/>
          </p:nvSpPr>
          <p:spPr>
            <a:xfrm>
              <a:off x="404487" y="3496212"/>
              <a:ext cx="8118848" cy="120830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 algn="ctr">
                <a:buClr>
                  <a:schemeClr val="bg1"/>
                </a:buClr>
                <a:buNone/>
              </a:pPr>
              <a:r>
                <a:rPr lang="en-US" sz="3200" dirty="0" smtClean="0">
                  <a:solidFill>
                    <a:schemeClr val="bg1"/>
                  </a:solidFill>
                </a:rPr>
                <a:t>DNS responses may vary based on geography, ISP, </a:t>
              </a:r>
              <a:r>
                <a:rPr lang="en-US" sz="3200" dirty="0" err="1" smtClean="0">
                  <a:solidFill>
                    <a:schemeClr val="bg1"/>
                  </a:solidFill>
                </a:rPr>
                <a:t>etc</a:t>
              </a:r>
              <a:endParaRPr lang="en-US" sz="3200" dirty="0" smtClean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370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0376" y="2667000"/>
            <a:ext cx="8338782" cy="3529084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DNS Basics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DNS Security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97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Importance of DNS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28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91600" cy="5105400"/>
          </a:xfrm>
        </p:spPr>
        <p:txBody>
          <a:bodyPr/>
          <a:lstStyle/>
          <a:p>
            <a:r>
              <a:rPr lang="en-US" dirty="0" smtClean="0"/>
              <a:t>Without DNS…</a:t>
            </a:r>
          </a:p>
          <a:p>
            <a:pPr lvl="1"/>
            <a:r>
              <a:rPr lang="en-US" dirty="0" smtClean="0"/>
              <a:t>How could you get to any websites?</a:t>
            </a:r>
          </a:p>
          <a:p>
            <a:r>
              <a:rPr lang="en-US" dirty="0" smtClean="0"/>
              <a:t>You are your </a:t>
            </a:r>
            <a:r>
              <a:rPr lang="en-US" dirty="0" err="1" smtClean="0"/>
              <a:t>mailserver</a:t>
            </a:r>
            <a:endParaRPr lang="en-US" dirty="0" smtClean="0"/>
          </a:p>
          <a:p>
            <a:pPr lvl="1"/>
            <a:r>
              <a:rPr lang="en-US" dirty="0" smtClean="0"/>
              <a:t>When you sign up for </a:t>
            </a:r>
            <a:r>
              <a:rPr lang="en-US" dirty="0"/>
              <a:t>W</a:t>
            </a:r>
            <a:r>
              <a:rPr lang="en-US" dirty="0" smtClean="0"/>
              <a:t>eb sites</a:t>
            </a:r>
            <a:r>
              <a:rPr lang="en-US" dirty="0" smtClean="0"/>
              <a:t>, you use your email address</a:t>
            </a:r>
          </a:p>
          <a:p>
            <a:pPr lvl="1"/>
            <a:r>
              <a:rPr lang="en-US" dirty="0" smtClean="0"/>
              <a:t>What if someone hijacks the DNS for your mail server?</a:t>
            </a:r>
          </a:p>
          <a:p>
            <a:r>
              <a:rPr lang="en-US" dirty="0" smtClean="0"/>
              <a:t>DNS is the root of trust for the web</a:t>
            </a:r>
          </a:p>
          <a:p>
            <a:pPr lvl="1"/>
            <a:r>
              <a:rPr lang="en-US" dirty="0" smtClean="0"/>
              <a:t>When a user types </a:t>
            </a:r>
            <a:r>
              <a:rPr lang="en-US" dirty="0" smtClean="0">
                <a:hlinkClick r:id="rId2"/>
              </a:rPr>
              <a:t>www.bankofamerica.com</a:t>
            </a:r>
            <a:r>
              <a:rPr lang="en-US" dirty="0" smtClean="0"/>
              <a:t>, they expect to be taken to their bank’s website</a:t>
            </a:r>
          </a:p>
          <a:p>
            <a:pPr lvl="1"/>
            <a:r>
              <a:rPr lang="en-US" dirty="0" smtClean="0"/>
              <a:t>What if the DNS record is compromised?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04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Denial Of Service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Flood DNS servers with requests until they fail</a:t>
            </a:r>
          </a:p>
          <a:p>
            <a:r>
              <a:rPr lang="en-US" dirty="0" smtClean="0"/>
              <a:t>October 2002: massive </a:t>
            </a:r>
            <a:r>
              <a:rPr lang="en-US" dirty="0" err="1" smtClean="0"/>
              <a:t>DDoS</a:t>
            </a:r>
            <a:r>
              <a:rPr lang="en-US" dirty="0" smtClean="0"/>
              <a:t> against the root name servers</a:t>
            </a:r>
          </a:p>
          <a:p>
            <a:pPr lvl="1"/>
            <a:r>
              <a:rPr lang="en-US" dirty="0" smtClean="0"/>
              <a:t>What was the effect?</a:t>
            </a:r>
          </a:p>
          <a:p>
            <a:pPr lvl="1"/>
            <a:r>
              <a:rPr lang="en-US" dirty="0" smtClean="0"/>
              <a:t>… users didn’t even notice</a:t>
            </a:r>
          </a:p>
          <a:p>
            <a:pPr lvl="1"/>
            <a:r>
              <a:rPr lang="en-US" dirty="0" smtClean="0"/>
              <a:t>Root zone file is cached almost everywhere</a:t>
            </a:r>
          </a:p>
          <a:p>
            <a:r>
              <a:rPr lang="en-US" dirty="0" smtClean="0"/>
              <a:t>More targeted attacks can be effective</a:t>
            </a:r>
          </a:p>
          <a:p>
            <a:pPr lvl="1"/>
            <a:r>
              <a:rPr lang="en-US" dirty="0" smtClean="0"/>
              <a:t>Local DNS server </a:t>
            </a:r>
            <a:r>
              <a:rPr lang="en-US" dirty="0" smtClean="0">
                <a:sym typeface="Wingdings" pitchFamily="2" charset="2"/>
              </a:rPr>
              <a:t> cannot access DNS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Authoritative server  cannot access 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02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Names and Addresses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Addresses, e.g. 129.10.117.100</a:t>
            </a:r>
          </a:p>
          <a:p>
            <a:pPr lvl="1"/>
            <a:r>
              <a:rPr lang="en-US" dirty="0" smtClean="0"/>
              <a:t>Computer usable labels for </a:t>
            </a:r>
            <a:r>
              <a:rPr lang="en-US" dirty="0" smtClean="0"/>
              <a:t>network interfaces on hosts</a:t>
            </a:r>
            <a:endParaRPr lang="en-US" dirty="0" smtClean="0"/>
          </a:p>
          <a:p>
            <a:pPr lvl="1"/>
            <a:r>
              <a:rPr lang="en-US" dirty="0" smtClean="0"/>
              <a:t>Conform </a:t>
            </a:r>
            <a:r>
              <a:rPr lang="en-US" dirty="0" smtClean="0"/>
              <a:t>(somewhat) to the structure </a:t>
            </a:r>
            <a:r>
              <a:rPr lang="en-US" dirty="0" smtClean="0"/>
              <a:t>of the network</a:t>
            </a:r>
          </a:p>
          <a:p>
            <a:r>
              <a:rPr lang="en-US" dirty="0" smtClean="0"/>
              <a:t>Names, e.g. </a:t>
            </a:r>
            <a:r>
              <a:rPr lang="en-US" dirty="0" smtClean="0">
                <a:hlinkClick r:id="rId2"/>
              </a:rPr>
              <a:t>www.northeastern.edu</a:t>
            </a:r>
            <a:endParaRPr lang="en-US" dirty="0" smtClean="0"/>
          </a:p>
          <a:p>
            <a:pPr lvl="1"/>
            <a:r>
              <a:rPr lang="en-US" dirty="0" smtClean="0"/>
              <a:t>Human usable labels for machines</a:t>
            </a:r>
          </a:p>
          <a:p>
            <a:pPr lvl="1"/>
            <a:r>
              <a:rPr lang="en-US" dirty="0" smtClean="0"/>
              <a:t>Conform to organizational structure</a:t>
            </a:r>
          </a:p>
          <a:p>
            <a:r>
              <a:rPr lang="en-US" dirty="0" smtClean="0"/>
              <a:t>How do you map from one to the other?</a:t>
            </a:r>
          </a:p>
          <a:p>
            <a:pPr lvl="1"/>
            <a:r>
              <a:rPr lang="en-US" dirty="0" smtClean="0"/>
              <a:t>Domain Name System (DNS)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188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Hijacking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2240950"/>
          </a:xfrm>
        </p:spPr>
        <p:txBody>
          <a:bodyPr/>
          <a:lstStyle/>
          <a:p>
            <a:r>
              <a:rPr lang="en-US" dirty="0" smtClean="0"/>
              <a:t>Infect their OS or browser with a virus/</a:t>
            </a:r>
            <a:r>
              <a:rPr lang="en-US" dirty="0" err="1" smtClean="0"/>
              <a:t>trojan</a:t>
            </a:r>
            <a:endParaRPr lang="en-US" dirty="0" smtClean="0"/>
          </a:p>
          <a:p>
            <a:pPr lvl="1"/>
            <a:r>
              <a:rPr lang="en-US" dirty="0" smtClean="0"/>
              <a:t>e.g</a:t>
            </a:r>
            <a:r>
              <a:rPr lang="en-US" dirty="0" smtClean="0"/>
              <a:t>., </a:t>
            </a:r>
            <a:r>
              <a:rPr lang="en-US" dirty="0" smtClean="0"/>
              <a:t>Many </a:t>
            </a:r>
            <a:r>
              <a:rPr lang="en-US" dirty="0" err="1" smtClean="0"/>
              <a:t>trojans</a:t>
            </a:r>
            <a:r>
              <a:rPr lang="en-US" dirty="0" smtClean="0"/>
              <a:t> change entries in /</a:t>
            </a:r>
            <a:r>
              <a:rPr lang="en-US" dirty="0" err="1" smtClean="0"/>
              <a:t>etc</a:t>
            </a:r>
            <a:r>
              <a:rPr lang="en-US" dirty="0" smtClean="0"/>
              <a:t>/hosts</a:t>
            </a:r>
          </a:p>
          <a:p>
            <a:pPr lvl="1"/>
            <a:r>
              <a:rPr lang="en-US" dirty="0" smtClean="0"/>
              <a:t>*.bankofamerica.com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evilbank.com</a:t>
            </a:r>
          </a:p>
          <a:p>
            <a:r>
              <a:rPr lang="en-US" dirty="0" smtClean="0"/>
              <a:t>Man-in-the-middle</a:t>
            </a:r>
            <a:endParaRPr lang="en-US" dirty="0"/>
          </a:p>
        </p:txBody>
      </p:sp>
      <p:pic>
        <p:nvPicPr>
          <p:cNvPr id="5" name="Picture 5" descr="D:\Classes\CS 4700\assets\User Coat Blue-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920" y="3663327"/>
            <a:ext cx="920326" cy="920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350" y="3656315"/>
            <a:ext cx="927338" cy="92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Left-Right Arrow 6"/>
          <p:cNvSpPr/>
          <p:nvPr/>
        </p:nvSpPr>
        <p:spPr>
          <a:xfrm>
            <a:off x="4907880" y="3874137"/>
            <a:ext cx="704121" cy="491694"/>
          </a:xfrm>
          <a:prstGeom prst="left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D:\Classes\CS 4700\assets\devil-ic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680" y="351389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Left-Right Arrow 9"/>
          <p:cNvSpPr/>
          <p:nvPr/>
        </p:nvSpPr>
        <p:spPr>
          <a:xfrm>
            <a:off x="2984559" y="3877643"/>
            <a:ext cx="704121" cy="491694"/>
          </a:xfrm>
          <a:prstGeom prst="left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152398" y="4733090"/>
            <a:ext cx="8839200" cy="196162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Response Spoofing</a:t>
            </a:r>
          </a:p>
          <a:p>
            <a:pPr lvl="1"/>
            <a:r>
              <a:rPr lang="en-US" dirty="0" smtClean="0"/>
              <a:t>Eavesdrop on requests</a:t>
            </a:r>
          </a:p>
          <a:p>
            <a:pPr lvl="1"/>
            <a:r>
              <a:rPr lang="en-US" dirty="0" smtClean="0"/>
              <a:t>Outrace the servers response</a:t>
            </a:r>
          </a:p>
        </p:txBody>
      </p:sp>
    </p:spTree>
    <p:extLst>
      <p:ext uri="{BB962C8B-B14F-4D97-AF65-F5344CB8AC3E}">
        <p14:creationId xmlns:p14="http://schemas.microsoft.com/office/powerpoint/2010/main" val="4814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711441" y="2635553"/>
            <a:ext cx="17219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dns.bofa.com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Spoofing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31</a:t>
            </a:fld>
            <a:endParaRPr lang="en-US" dirty="0"/>
          </a:p>
        </p:txBody>
      </p:sp>
      <p:pic>
        <p:nvPicPr>
          <p:cNvPr id="5" name="Picture 2" descr="D:\Pictures\Server_icons_lnx\Icons\128X128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34" y="4041886"/>
            <a:ext cx="851735" cy="851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3252" y="1635605"/>
            <a:ext cx="927338" cy="92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ight Arrow 9"/>
          <p:cNvSpPr/>
          <p:nvPr/>
        </p:nvSpPr>
        <p:spPr>
          <a:xfrm>
            <a:off x="1110285" y="1739608"/>
            <a:ext cx="2862967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636897">
            <a:off x="911852" y="5265648"/>
            <a:ext cx="6530044" cy="45720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pic>
        <p:nvPicPr>
          <p:cNvPr id="15" name="Picture 2" descr="D:\Pictures\Server_icons_lnx\Icons\128X128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35" y="1573035"/>
            <a:ext cx="851735" cy="851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184577" y="3662400"/>
            <a:ext cx="16802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123.45.67.89</a:t>
            </a:r>
            <a:endParaRPr lang="en-US" sz="2000" dirty="0"/>
          </a:p>
        </p:txBody>
      </p:sp>
      <p:sp>
        <p:nvSpPr>
          <p:cNvPr id="18" name="Right Arrow 17"/>
          <p:cNvSpPr/>
          <p:nvPr/>
        </p:nvSpPr>
        <p:spPr>
          <a:xfrm rot="10800000">
            <a:off x="1059348" y="1750494"/>
            <a:ext cx="2829014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 flipH="1">
            <a:off x="653109" y="108544"/>
            <a:ext cx="3783812" cy="1005472"/>
            <a:chOff x="1219201" y="4876799"/>
            <a:chExt cx="5211555" cy="1384995"/>
          </a:xfrm>
        </p:grpSpPr>
        <p:sp>
          <p:nvSpPr>
            <p:cNvPr id="29" name="Rectangular Callout 28"/>
            <p:cNvSpPr/>
            <p:nvPr/>
          </p:nvSpPr>
          <p:spPr>
            <a:xfrm>
              <a:off x="1249152" y="4876799"/>
              <a:ext cx="5181604" cy="1384995"/>
            </a:xfrm>
            <a:prstGeom prst="wedgeRectCallout">
              <a:avLst>
                <a:gd name="adj1" fmla="val 48422"/>
                <a:gd name="adj2" fmla="val 115179"/>
              </a:avLst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219201" y="4876799"/>
              <a:ext cx="5181604" cy="1314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Where is bankofamerica.com?</a:t>
              </a:r>
            </a:p>
          </p:txBody>
        </p:sp>
      </p:grpSp>
      <p:sp>
        <p:nvSpPr>
          <p:cNvPr id="31" name="Right Arrow 30"/>
          <p:cNvSpPr/>
          <p:nvPr/>
        </p:nvSpPr>
        <p:spPr>
          <a:xfrm>
            <a:off x="1042372" y="4239153"/>
            <a:ext cx="2862967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 rot="10800000">
            <a:off x="940951" y="4239153"/>
            <a:ext cx="2912975" cy="45720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pic>
        <p:nvPicPr>
          <p:cNvPr id="2051" name="Picture 3" descr="D:\Classes\CS 4700\assets\bank_of_america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3" t="18869" r="2989" b="16108"/>
          <a:stretch/>
        </p:blipFill>
        <p:spPr bwMode="auto">
          <a:xfrm>
            <a:off x="7543800" y="1897932"/>
            <a:ext cx="1600200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D:\Classes\CS 4700\assets\serv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212" y="2627251"/>
            <a:ext cx="982999" cy="982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ight Arrow 10"/>
          <p:cNvSpPr/>
          <p:nvPr/>
        </p:nvSpPr>
        <p:spPr>
          <a:xfrm rot="472089">
            <a:off x="1077063" y="2541418"/>
            <a:ext cx="6491101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3252" y="3980670"/>
            <a:ext cx="927338" cy="92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3767546" y="4980618"/>
            <a:ext cx="1609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dns.evil.com</a:t>
            </a:r>
            <a:endParaRPr lang="en-US" sz="2000" dirty="0"/>
          </a:p>
        </p:txBody>
      </p:sp>
      <p:pic>
        <p:nvPicPr>
          <p:cNvPr id="9" name="Picture 2" descr="D:\Classes\CS 4700\assets\devil-ico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3926" y="3682643"/>
            <a:ext cx="718486" cy="718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7332115" y="6320379"/>
            <a:ext cx="1537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66.66.66.93</a:t>
            </a:r>
            <a:endParaRPr lang="en-US" sz="2000" dirty="0"/>
          </a:p>
        </p:txBody>
      </p:sp>
      <p:pic>
        <p:nvPicPr>
          <p:cNvPr id="37" name="Picture 2" descr="D:\Classes\CS 4700\assets\serv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212" y="5285230"/>
            <a:ext cx="982999" cy="982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D:\Classes\CS 4700\assets\devil-ico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233" y="4893621"/>
            <a:ext cx="718486" cy="718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9" name="Group 38"/>
          <p:cNvGrpSpPr/>
          <p:nvPr/>
        </p:nvGrpSpPr>
        <p:grpSpPr>
          <a:xfrm flipH="1">
            <a:off x="4732399" y="370154"/>
            <a:ext cx="2599716" cy="743862"/>
            <a:chOff x="1219201" y="4876799"/>
            <a:chExt cx="5211555" cy="1384995"/>
          </a:xfrm>
        </p:grpSpPr>
        <p:sp>
          <p:nvSpPr>
            <p:cNvPr id="40" name="Rectangular Callout 39"/>
            <p:cNvSpPr/>
            <p:nvPr/>
          </p:nvSpPr>
          <p:spPr>
            <a:xfrm>
              <a:off x="1249153" y="4876799"/>
              <a:ext cx="5181603" cy="1384995"/>
            </a:xfrm>
            <a:prstGeom prst="wedgeRectCallout">
              <a:avLst>
                <a:gd name="adj1" fmla="val 51791"/>
                <a:gd name="adj2" fmla="val 140057"/>
              </a:avLst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219201" y="5140291"/>
              <a:ext cx="5181603" cy="7207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123.45.67.89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 flipH="1">
            <a:off x="663982" y="2644812"/>
            <a:ext cx="3783812" cy="1005472"/>
            <a:chOff x="1219201" y="4876799"/>
            <a:chExt cx="5211555" cy="1384995"/>
          </a:xfrm>
        </p:grpSpPr>
        <p:sp>
          <p:nvSpPr>
            <p:cNvPr id="43" name="Rectangular Callout 42"/>
            <p:cNvSpPr/>
            <p:nvPr/>
          </p:nvSpPr>
          <p:spPr>
            <a:xfrm>
              <a:off x="1249152" y="4876799"/>
              <a:ext cx="5181604" cy="1384995"/>
            </a:xfrm>
            <a:prstGeom prst="wedgeRectCallout">
              <a:avLst>
                <a:gd name="adj1" fmla="val 48422"/>
                <a:gd name="adj2" fmla="val 115179"/>
              </a:avLst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219201" y="4876799"/>
              <a:ext cx="5181604" cy="1314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Where is bankofamerica.com?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779464" y="1114713"/>
            <a:ext cx="5905869" cy="1345095"/>
            <a:chOff x="404487" y="3333623"/>
            <a:chExt cx="8274022" cy="1523216"/>
          </a:xfrm>
        </p:grpSpPr>
        <p:sp>
          <p:nvSpPr>
            <p:cNvPr id="46" name="Rectangle 45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Content Placeholder 2"/>
            <p:cNvSpPr txBox="1">
              <a:spLocks/>
            </p:cNvSpPr>
            <p:nvPr/>
          </p:nvSpPr>
          <p:spPr>
            <a:xfrm>
              <a:off x="404487" y="3496212"/>
              <a:ext cx="8118848" cy="120830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 algn="ctr">
                <a:buClr>
                  <a:schemeClr val="bg1"/>
                </a:buClr>
                <a:buNone/>
              </a:pPr>
              <a:r>
                <a:rPr lang="en-US" sz="3200" dirty="0" smtClean="0">
                  <a:solidFill>
                    <a:schemeClr val="bg1"/>
                  </a:solidFill>
                </a:rPr>
                <a:t>How do you know that a given </a:t>
              </a:r>
              <a:r>
                <a:rPr lang="en-US" sz="3200" dirty="0" err="1" smtClean="0">
                  <a:solidFill>
                    <a:schemeClr val="bg1"/>
                  </a:solidFill>
                </a:rPr>
                <a:t>name</a:t>
              </a:r>
              <a:r>
                <a:rPr lang="en-US" sz="3200" dirty="0" err="1" smtClean="0">
                  <a:solidFill>
                    <a:schemeClr val="bg1"/>
                  </a:solidFill>
                  <a:sym typeface="Wingdings" pitchFamily="2" charset="2"/>
                </a:rPr>
                <a:t>IP</a:t>
              </a:r>
              <a:r>
                <a:rPr lang="en-US" sz="3200" dirty="0" smtClean="0">
                  <a:solidFill>
                    <a:schemeClr val="bg1"/>
                  </a:solidFill>
                  <a:sym typeface="Wingdings" pitchFamily="2" charset="2"/>
                </a:rPr>
                <a:t> mapping is correct?</a:t>
              </a:r>
              <a:endParaRPr lang="en-US" sz="3200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 flipH="1">
            <a:off x="4747340" y="3201095"/>
            <a:ext cx="2584775" cy="746605"/>
            <a:chOff x="1219201" y="4876800"/>
            <a:chExt cx="5211555" cy="1384994"/>
          </a:xfrm>
        </p:grpSpPr>
        <p:sp>
          <p:nvSpPr>
            <p:cNvPr id="26" name="Rectangular Callout 25"/>
            <p:cNvSpPr/>
            <p:nvPr/>
          </p:nvSpPr>
          <p:spPr>
            <a:xfrm>
              <a:off x="1249152" y="4876800"/>
              <a:ext cx="5181604" cy="1384994"/>
            </a:xfrm>
            <a:prstGeom prst="wedgeRectCallout">
              <a:avLst>
                <a:gd name="adj1" fmla="val 47738"/>
                <a:gd name="adj2" fmla="val 101272"/>
              </a:avLst>
            </a:prstGeom>
            <a:solidFill>
              <a:schemeClr val="accent2"/>
            </a:solidFill>
            <a:ln w="38100" cap="flat" cmpd="sng" algn="ctr">
              <a:solidFill>
                <a:schemeClr val="accent2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219201" y="5098934"/>
              <a:ext cx="5181604" cy="7207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66.66.66.93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841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3" grpId="0" animBg="1"/>
      <p:bldP spid="18" grpId="0" animBg="1"/>
      <p:bldP spid="18" grpId="1" animBg="1"/>
      <p:bldP spid="31" grpId="0" animBg="1"/>
      <p:bldP spid="31" grpId="1" animBg="1"/>
      <p:bldP spid="32" grpId="0" animBg="1"/>
      <p:bldP spid="32" grpId="1" animBg="1"/>
      <p:bldP spid="11" grpId="0" animBg="1"/>
      <p:bldP spid="11" grpId="1" animBg="1"/>
      <p:bldP spid="35" grpId="0"/>
      <p:bldP spid="3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Cache Poisoning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6197" y="4495800"/>
            <a:ext cx="8138075" cy="2220686"/>
          </a:xfrm>
        </p:spPr>
        <p:txBody>
          <a:bodyPr/>
          <a:lstStyle/>
          <a:p>
            <a:r>
              <a:rPr lang="en-US" dirty="0" smtClean="0"/>
              <a:t>Until the TTL expires, all queries for </a:t>
            </a:r>
            <a:r>
              <a:rPr lang="en-US" dirty="0" err="1" smtClean="0"/>
              <a:t>BofA</a:t>
            </a:r>
            <a:r>
              <a:rPr lang="en-US" dirty="0" smtClean="0"/>
              <a:t> to dns.neu.edu will return poisoned result</a:t>
            </a:r>
          </a:p>
          <a:p>
            <a:r>
              <a:rPr lang="en-US" dirty="0" smtClean="0"/>
              <a:t>Much worse than spoofing/man-in-the-middle</a:t>
            </a:r>
          </a:p>
          <a:p>
            <a:pPr lvl="1"/>
            <a:r>
              <a:rPr lang="en-US" dirty="0" smtClean="0"/>
              <a:t>Whole ISPs can be impacted!</a:t>
            </a:r>
            <a:endParaRPr lang="en-US" dirty="0"/>
          </a:p>
        </p:txBody>
      </p:sp>
      <p:pic>
        <p:nvPicPr>
          <p:cNvPr id="5" name="Picture 2" descr="D:\Pictures\Server_icons_lnx\Icons\128X128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37" y="2472206"/>
            <a:ext cx="851735" cy="851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3252" y="2047652"/>
            <a:ext cx="927338" cy="92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235" y="2047652"/>
            <a:ext cx="927338" cy="92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D:\Classes\CS 4700\assets\devil-ic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235" y="351388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ight Arrow 9"/>
          <p:cNvSpPr/>
          <p:nvPr/>
        </p:nvSpPr>
        <p:spPr>
          <a:xfrm rot="549842">
            <a:off x="1006843" y="2000873"/>
            <a:ext cx="2862967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5030449" y="2285992"/>
            <a:ext cx="2829014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0800000">
            <a:off x="5030449" y="2285992"/>
            <a:ext cx="2829014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12184652">
            <a:off x="4865900" y="3184489"/>
            <a:ext cx="3106413" cy="45720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pic>
        <p:nvPicPr>
          <p:cNvPr id="15" name="Picture 2" descr="D:\Pictures\Server_icons_lnx\Icons\128X128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35" y="1573035"/>
            <a:ext cx="851735" cy="851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217044" y="2962245"/>
            <a:ext cx="19944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ns1.google.com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3639268" y="3012979"/>
            <a:ext cx="1595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dns.neu.edu</a:t>
            </a:r>
            <a:endParaRPr lang="en-US" sz="2000" dirty="0"/>
          </a:p>
        </p:txBody>
      </p:sp>
      <p:sp>
        <p:nvSpPr>
          <p:cNvPr id="18" name="Right Arrow 17"/>
          <p:cNvSpPr/>
          <p:nvPr/>
        </p:nvSpPr>
        <p:spPr>
          <a:xfrm rot="11283476">
            <a:off x="980984" y="1982332"/>
            <a:ext cx="2829014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 flipH="1">
            <a:off x="653108" y="344044"/>
            <a:ext cx="3320144" cy="1005472"/>
            <a:chOff x="1219201" y="4876799"/>
            <a:chExt cx="5211555" cy="1384995"/>
          </a:xfrm>
        </p:grpSpPr>
        <p:sp>
          <p:nvSpPr>
            <p:cNvPr id="20" name="Rectangular Callout 19"/>
            <p:cNvSpPr/>
            <p:nvPr/>
          </p:nvSpPr>
          <p:spPr>
            <a:xfrm>
              <a:off x="1249152" y="4876799"/>
              <a:ext cx="5181604" cy="1384995"/>
            </a:xfrm>
            <a:prstGeom prst="wedgeRectCallout">
              <a:avLst>
                <a:gd name="adj1" fmla="val 47297"/>
                <a:gd name="adj2" fmla="val 83782"/>
              </a:avLst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19201" y="4876799"/>
              <a:ext cx="5181604" cy="1314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Where is www.google.com?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 flipH="1">
            <a:off x="5499928" y="760506"/>
            <a:ext cx="3320144" cy="1005472"/>
            <a:chOff x="1219201" y="4876799"/>
            <a:chExt cx="5211555" cy="1384995"/>
          </a:xfrm>
        </p:grpSpPr>
        <p:sp>
          <p:nvSpPr>
            <p:cNvPr id="23" name="Rectangular Callout 22"/>
            <p:cNvSpPr/>
            <p:nvPr/>
          </p:nvSpPr>
          <p:spPr>
            <a:xfrm>
              <a:off x="1249152" y="4876799"/>
              <a:ext cx="5181604" cy="1384995"/>
            </a:xfrm>
            <a:prstGeom prst="wedgeRectCallout">
              <a:avLst>
                <a:gd name="adj1" fmla="val -35804"/>
                <a:gd name="adj2" fmla="val 83782"/>
              </a:avLst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219201" y="4876799"/>
              <a:ext cx="5181604" cy="1314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www.google.com</a:t>
              </a:r>
              <a:r>
                <a:rPr lang="en-US" sz="2800" kern="0" dirty="0">
                  <a:solidFill>
                    <a:sysClr val="window" lastClr="FFFFFF"/>
                  </a:solidFill>
                </a:rPr>
                <a:t> </a:t>
              </a:r>
              <a:r>
                <a:rPr lang="en-US" sz="2800" kern="0" dirty="0" smtClean="0">
                  <a:solidFill>
                    <a:sysClr val="window" lastClr="FFFFFF"/>
                  </a:solidFill>
                </a:rPr>
                <a:t>= 74.125.131.26 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 flipH="1">
            <a:off x="5556972" y="4893241"/>
            <a:ext cx="3320144" cy="1005473"/>
            <a:chOff x="1219201" y="4876798"/>
            <a:chExt cx="5211555" cy="1384996"/>
          </a:xfrm>
        </p:grpSpPr>
        <p:sp>
          <p:nvSpPr>
            <p:cNvPr id="26" name="Rectangular Callout 25"/>
            <p:cNvSpPr/>
            <p:nvPr/>
          </p:nvSpPr>
          <p:spPr>
            <a:xfrm>
              <a:off x="1249152" y="4876799"/>
              <a:ext cx="5181604" cy="1384995"/>
            </a:xfrm>
            <a:prstGeom prst="wedgeRectCallout">
              <a:avLst>
                <a:gd name="adj1" fmla="val -33166"/>
                <a:gd name="adj2" fmla="val -97020"/>
              </a:avLst>
            </a:prstGeom>
            <a:solidFill>
              <a:schemeClr val="accent2"/>
            </a:solidFill>
            <a:ln w="38100" cap="flat" cmpd="sng" algn="ctr">
              <a:solidFill>
                <a:schemeClr val="accent2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219201" y="4876798"/>
              <a:ext cx="5181604" cy="1314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bankofamerica.com</a:t>
              </a:r>
              <a:r>
                <a:rPr lang="en-US" sz="2800" kern="0" dirty="0" smtClean="0">
                  <a:solidFill>
                    <a:sysClr val="window" lastClr="FFFFFF"/>
                  </a:solidFill>
                </a:rPr>
                <a:t> = 66.66.66.92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 flipH="1">
            <a:off x="1116776" y="846780"/>
            <a:ext cx="3783812" cy="1005472"/>
            <a:chOff x="1219201" y="4876799"/>
            <a:chExt cx="5211555" cy="1384995"/>
          </a:xfrm>
        </p:grpSpPr>
        <p:sp>
          <p:nvSpPr>
            <p:cNvPr id="29" name="Rectangular Callout 28"/>
            <p:cNvSpPr/>
            <p:nvPr/>
          </p:nvSpPr>
          <p:spPr>
            <a:xfrm>
              <a:off x="1249152" y="4876799"/>
              <a:ext cx="5181604" cy="1384995"/>
            </a:xfrm>
            <a:prstGeom prst="wedgeRectCallout">
              <a:avLst>
                <a:gd name="adj1" fmla="val 58839"/>
                <a:gd name="adj2" fmla="val 147658"/>
              </a:avLst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219201" y="4876799"/>
              <a:ext cx="5181604" cy="1314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Where is bankofamerica.com?</a:t>
              </a:r>
            </a:p>
          </p:txBody>
        </p:sp>
      </p:grpSp>
      <p:sp>
        <p:nvSpPr>
          <p:cNvPr id="31" name="Right Arrow 30"/>
          <p:cNvSpPr/>
          <p:nvPr/>
        </p:nvSpPr>
        <p:spPr>
          <a:xfrm rot="21403608">
            <a:off x="1059349" y="2700042"/>
            <a:ext cx="2862967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 rot="10595456">
            <a:off x="999722" y="2704885"/>
            <a:ext cx="2912975" cy="45720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25645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8" grpId="0" animBg="1"/>
      <p:bldP spid="18" grpId="1" animBg="1"/>
      <p:bldP spid="31" grpId="0" animBg="1"/>
      <p:bldP spid="31" grpId="1" animBg="1"/>
      <p:bldP spid="32" grpId="0" animBg="1"/>
      <p:bldP spid="32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DNSSEC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Cryptographically sign critical resource records</a:t>
            </a:r>
          </a:p>
          <a:p>
            <a:pPr lvl="1"/>
            <a:r>
              <a:rPr lang="en-US" dirty="0" smtClean="0"/>
              <a:t>Resolver can verify the cryptographic signature</a:t>
            </a:r>
          </a:p>
          <a:p>
            <a:r>
              <a:rPr lang="en-US" dirty="0" smtClean="0"/>
              <a:t>Two new resource </a:t>
            </a:r>
            <a:r>
              <a:rPr lang="en-US" dirty="0" smtClean="0">
                <a:solidFill>
                  <a:schemeClr val="accent1"/>
                </a:solidFill>
              </a:rPr>
              <a:t>types</a:t>
            </a:r>
          </a:p>
          <a:p>
            <a:pPr lvl="1"/>
            <a:r>
              <a:rPr lang="en-US" dirty="0" smtClean="0"/>
              <a:t>Type = DNSKEY</a:t>
            </a:r>
          </a:p>
          <a:p>
            <a:pPr lvl="2"/>
            <a:r>
              <a:rPr lang="en-US" dirty="0" smtClean="0"/>
              <a:t>Name = Zone domain name</a:t>
            </a:r>
          </a:p>
          <a:p>
            <a:pPr lvl="2"/>
            <a:r>
              <a:rPr lang="en-US" dirty="0" smtClean="0"/>
              <a:t>Value = Public key for the zone</a:t>
            </a:r>
          </a:p>
          <a:p>
            <a:pPr lvl="1"/>
            <a:r>
              <a:rPr lang="en-US" dirty="0" smtClean="0"/>
              <a:t>Type = RRSIG</a:t>
            </a:r>
          </a:p>
          <a:p>
            <a:pPr lvl="2"/>
            <a:r>
              <a:rPr lang="en-US" dirty="0" smtClean="0"/>
              <a:t>Name = (type, name) tuple, i.e. the query itself</a:t>
            </a:r>
          </a:p>
          <a:p>
            <a:pPr lvl="2"/>
            <a:r>
              <a:rPr lang="en-US" dirty="0" smtClean="0"/>
              <a:t>Value = Cryptographic signature of the query results</a:t>
            </a:r>
          </a:p>
          <a:p>
            <a:r>
              <a:rPr lang="en-US" dirty="0" smtClean="0"/>
              <a:t>Deployment</a:t>
            </a:r>
          </a:p>
          <a:p>
            <a:pPr lvl="1"/>
            <a:r>
              <a:rPr lang="en-US" dirty="0" smtClean="0"/>
              <a:t>On the roots since July 2010</a:t>
            </a:r>
          </a:p>
          <a:p>
            <a:pPr lvl="1"/>
            <a:r>
              <a:rPr lang="en-US" dirty="0" err="1" smtClean="0"/>
              <a:t>Verisign</a:t>
            </a:r>
            <a:r>
              <a:rPr lang="en-US" dirty="0" smtClean="0"/>
              <a:t> enabled it on .com and </a:t>
            </a:r>
            <a:r>
              <a:rPr lang="en-US" dirty="0" err="1" smtClean="0"/>
              <a:t>.net</a:t>
            </a:r>
            <a:r>
              <a:rPr lang="en-US" dirty="0" smtClean="0"/>
              <a:t> in January 2011</a:t>
            </a:r>
          </a:p>
          <a:p>
            <a:pPr lvl="1"/>
            <a:r>
              <a:rPr lang="en-US" dirty="0" smtClean="0"/>
              <a:t>Comcast is the first major ISP to support it (January 2012)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 flipH="1">
            <a:off x="5606143" y="3034808"/>
            <a:ext cx="3331028" cy="1005472"/>
            <a:chOff x="1219200" y="4876799"/>
            <a:chExt cx="5181605" cy="1384995"/>
          </a:xfrm>
        </p:grpSpPr>
        <p:sp>
          <p:nvSpPr>
            <p:cNvPr id="6" name="Rectangular Callout 5"/>
            <p:cNvSpPr/>
            <p:nvPr/>
          </p:nvSpPr>
          <p:spPr>
            <a:xfrm>
              <a:off x="1219200" y="4876799"/>
              <a:ext cx="5181603" cy="1384995"/>
            </a:xfrm>
            <a:prstGeom prst="wedgeRectCallout">
              <a:avLst>
                <a:gd name="adj1" fmla="val 32846"/>
                <a:gd name="adj2" fmla="val 8703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19202" y="4876799"/>
              <a:ext cx="5181603" cy="1314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Prevents hijacking and spoofing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 flipH="1">
            <a:off x="4767942" y="2532072"/>
            <a:ext cx="3788226" cy="1005472"/>
            <a:chOff x="1219201" y="4876799"/>
            <a:chExt cx="5211555" cy="1384995"/>
          </a:xfrm>
        </p:grpSpPr>
        <p:sp>
          <p:nvSpPr>
            <p:cNvPr id="9" name="Rectangular Callout 8"/>
            <p:cNvSpPr/>
            <p:nvPr/>
          </p:nvSpPr>
          <p:spPr>
            <a:xfrm>
              <a:off x="1249152" y="4876799"/>
              <a:ext cx="5181604" cy="1384995"/>
            </a:xfrm>
            <a:prstGeom prst="wedgeRectCallout">
              <a:avLst>
                <a:gd name="adj1" fmla="val 47297"/>
                <a:gd name="adj2" fmla="val 8378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19201" y="4876799"/>
              <a:ext cx="5181604" cy="1314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Creates a hierarchy of trust within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each zone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1618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DNSSEC Hierarchy of Trust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34</a:t>
            </a:fld>
            <a:endParaRPr lang="en-US" dirty="0"/>
          </a:p>
        </p:txBody>
      </p:sp>
      <p:pic>
        <p:nvPicPr>
          <p:cNvPr id="6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848" y="5383255"/>
            <a:ext cx="927338" cy="92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ight Arrow 9"/>
          <p:cNvSpPr/>
          <p:nvPr/>
        </p:nvSpPr>
        <p:spPr>
          <a:xfrm rot="685083">
            <a:off x="1033555" y="4924232"/>
            <a:ext cx="334469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2" descr="D:\Pictures\Server_icons_lnx\Icons\128X128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89" y="4277739"/>
            <a:ext cx="851735" cy="851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4074037" y="6383203"/>
            <a:ext cx="17219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dns.bofa.com</a:t>
            </a:r>
            <a:endParaRPr lang="en-US" sz="2000" dirty="0"/>
          </a:p>
        </p:txBody>
      </p:sp>
      <p:grpSp>
        <p:nvGrpSpPr>
          <p:cNvPr id="28" name="Group 27"/>
          <p:cNvGrpSpPr/>
          <p:nvPr/>
        </p:nvGrpSpPr>
        <p:grpSpPr>
          <a:xfrm flipH="1">
            <a:off x="118389" y="5751254"/>
            <a:ext cx="3629225" cy="1005472"/>
            <a:chOff x="1219201" y="4876799"/>
            <a:chExt cx="5211555" cy="1384995"/>
          </a:xfrm>
        </p:grpSpPr>
        <p:sp>
          <p:nvSpPr>
            <p:cNvPr id="29" name="Rectangular Callout 28"/>
            <p:cNvSpPr/>
            <p:nvPr/>
          </p:nvSpPr>
          <p:spPr>
            <a:xfrm>
              <a:off x="1249152" y="4876799"/>
              <a:ext cx="5181604" cy="1384995"/>
            </a:xfrm>
            <a:prstGeom prst="wedgeRectCallout">
              <a:avLst>
                <a:gd name="adj1" fmla="val 36355"/>
                <a:gd name="adj2" fmla="val -121920"/>
              </a:avLst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219201" y="4876799"/>
              <a:ext cx="5181604" cy="1314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Where is bankofamerica.com?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 flipH="1">
            <a:off x="5576402" y="5066049"/>
            <a:ext cx="3401150" cy="1393356"/>
            <a:chOff x="1219201" y="4876799"/>
            <a:chExt cx="5211555" cy="1429325"/>
          </a:xfrm>
        </p:grpSpPr>
        <p:sp>
          <p:nvSpPr>
            <p:cNvPr id="40" name="Rectangular Callout 39"/>
            <p:cNvSpPr/>
            <p:nvPr/>
          </p:nvSpPr>
          <p:spPr>
            <a:xfrm>
              <a:off x="1249153" y="4876799"/>
              <a:ext cx="5181603" cy="1384995"/>
            </a:xfrm>
            <a:prstGeom prst="wedgeRectCallout">
              <a:avLst>
                <a:gd name="adj1" fmla="val 63105"/>
                <a:gd name="adj2" fmla="val 7830"/>
              </a:avLst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219201" y="4885376"/>
              <a:ext cx="5181603" cy="1420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IP: 123.45.67.89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Key: &lt;     &gt;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noProof="0" dirty="0" smtClean="0">
                  <a:solidFill>
                    <a:sysClr val="window" lastClr="FFFFFF"/>
                  </a:solidFill>
                </a:rPr>
                <a:t>SIG: x9fnskflkalk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pic>
        <p:nvPicPr>
          <p:cNvPr id="3074" name="Picture 2" descr="D:\Classes\CS 4700\assets\key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341" y="5523424"/>
            <a:ext cx="486965" cy="486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848" y="3487455"/>
            <a:ext cx="927338" cy="92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TextBox 48"/>
          <p:cNvSpPr txBox="1"/>
          <p:nvPr/>
        </p:nvSpPr>
        <p:spPr>
          <a:xfrm>
            <a:off x="3988151" y="4487403"/>
            <a:ext cx="18937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.com (</a:t>
            </a:r>
            <a:r>
              <a:rPr lang="en-US" sz="2000" dirty="0" err="1" smtClean="0"/>
              <a:t>Verisign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pic>
        <p:nvPicPr>
          <p:cNvPr id="51" name="Picture 2" descr="D:\Classes\CS 4700\assets\key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034" y="3459123"/>
            <a:ext cx="486965" cy="486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Right Arrow 51"/>
          <p:cNvSpPr/>
          <p:nvPr/>
        </p:nvSpPr>
        <p:spPr>
          <a:xfrm rot="20984107">
            <a:off x="1036451" y="4194205"/>
            <a:ext cx="3209069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4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734" y="1593332"/>
            <a:ext cx="927338" cy="92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extBox 54"/>
          <p:cNvSpPr txBox="1"/>
          <p:nvPr/>
        </p:nvSpPr>
        <p:spPr>
          <a:xfrm>
            <a:off x="3809673" y="2593280"/>
            <a:ext cx="24224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Root Zone (ICANN)</a:t>
            </a:r>
            <a:endParaRPr lang="en-US" sz="2000" dirty="0"/>
          </a:p>
        </p:txBody>
      </p:sp>
      <p:pic>
        <p:nvPicPr>
          <p:cNvPr id="56" name="Picture 2" descr="D:\Classes\CS 4700\assets\key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920" y="1565000"/>
            <a:ext cx="486965" cy="486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Right Arrow 56"/>
          <p:cNvSpPr/>
          <p:nvPr/>
        </p:nvSpPr>
        <p:spPr>
          <a:xfrm rot="19558391">
            <a:off x="629422" y="3129749"/>
            <a:ext cx="4040626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urved Down Arrow 13"/>
          <p:cNvSpPr/>
          <p:nvPr/>
        </p:nvSpPr>
        <p:spPr>
          <a:xfrm rot="5400000">
            <a:off x="5318807" y="2196729"/>
            <a:ext cx="1988495" cy="968828"/>
          </a:xfrm>
          <a:prstGeom prst="curvedDown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8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704" y="5383255"/>
            <a:ext cx="927338" cy="92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TextBox 58"/>
          <p:cNvSpPr txBox="1"/>
          <p:nvPr/>
        </p:nvSpPr>
        <p:spPr>
          <a:xfrm>
            <a:off x="4134998" y="6383203"/>
            <a:ext cx="1609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dns.evil.com</a:t>
            </a:r>
            <a:endParaRPr lang="en-US" sz="2000" dirty="0"/>
          </a:p>
        </p:txBody>
      </p:sp>
      <p:grpSp>
        <p:nvGrpSpPr>
          <p:cNvPr id="60" name="Group 59"/>
          <p:cNvGrpSpPr/>
          <p:nvPr/>
        </p:nvGrpSpPr>
        <p:grpSpPr>
          <a:xfrm flipH="1">
            <a:off x="5581258" y="5066049"/>
            <a:ext cx="3401150" cy="1393356"/>
            <a:chOff x="1219201" y="4876799"/>
            <a:chExt cx="5211555" cy="1429325"/>
          </a:xfrm>
          <a:solidFill>
            <a:schemeClr val="accent2"/>
          </a:solidFill>
        </p:grpSpPr>
        <p:sp>
          <p:nvSpPr>
            <p:cNvPr id="61" name="Rectangular Callout 60"/>
            <p:cNvSpPr/>
            <p:nvPr/>
          </p:nvSpPr>
          <p:spPr>
            <a:xfrm>
              <a:off x="1249153" y="4876799"/>
              <a:ext cx="5181603" cy="1384995"/>
            </a:xfrm>
            <a:prstGeom prst="wedgeRectCallout">
              <a:avLst>
                <a:gd name="adj1" fmla="val 63105"/>
                <a:gd name="adj2" fmla="val 7830"/>
              </a:avLst>
            </a:prstGeom>
            <a:grpFill/>
            <a:ln w="38100" cap="flat" cmpd="sng" algn="ctr">
              <a:solidFill>
                <a:schemeClr val="accent2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219201" y="4885376"/>
              <a:ext cx="5181603" cy="142074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IP: 66.66.66.93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Key: &lt;     &gt;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noProof="0" dirty="0" smtClean="0">
                  <a:solidFill>
                    <a:sysClr val="window" lastClr="FFFFFF"/>
                  </a:solidFill>
                </a:rPr>
                <a:t>SIG: 9na8x7040a3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pic>
        <p:nvPicPr>
          <p:cNvPr id="63" name="Picture 2" descr="D:\Classes\CS 4700\assets\key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197" y="5523424"/>
            <a:ext cx="486965" cy="486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D:\Classes\CS 4700\assets\devil-ic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141" y="5058351"/>
            <a:ext cx="718486" cy="718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Bent Arrow 11"/>
          <p:cNvSpPr/>
          <p:nvPr/>
        </p:nvSpPr>
        <p:spPr>
          <a:xfrm rot="5400000">
            <a:off x="5999120" y="3523371"/>
            <a:ext cx="1791949" cy="2150421"/>
          </a:xfrm>
          <a:prstGeom prst="bentArrow">
            <a:avLst>
              <a:gd name="adj1" fmla="val 9813"/>
              <a:gd name="adj2" fmla="val 13458"/>
              <a:gd name="adj3" fmla="val 31682"/>
              <a:gd name="adj4" fmla="val 43750"/>
            </a:avLst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Multiply 19"/>
          <p:cNvSpPr/>
          <p:nvPr/>
        </p:nvSpPr>
        <p:spPr>
          <a:xfrm>
            <a:off x="7012362" y="3276209"/>
            <a:ext cx="1253189" cy="1349829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6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/>
      <p:bldP spid="52" grpId="0" animBg="1"/>
      <p:bldP spid="57" grpId="0" animBg="1"/>
      <p:bldP spid="14" grpId="0" animBg="1"/>
      <p:bldP spid="59" grpId="0"/>
      <p:bldP spid="12" grpId="0" animBg="1"/>
      <p:bldP spid="2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 Finder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September 2003: </a:t>
            </a:r>
            <a:r>
              <a:rPr lang="en-US" dirty="0" err="1" smtClean="0"/>
              <a:t>Verisign</a:t>
            </a:r>
            <a:r>
              <a:rPr lang="en-US" dirty="0" smtClean="0"/>
              <a:t> created DNS wildcards for *.com and *</a:t>
            </a:r>
            <a:r>
              <a:rPr lang="en-US" dirty="0" err="1" smtClean="0"/>
              <a:t>.net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Essentially, catch-all records for unknown domains</a:t>
            </a:r>
          </a:p>
          <a:p>
            <a:pPr lvl="1"/>
            <a:r>
              <a:rPr lang="en-US" dirty="0" smtClean="0"/>
              <a:t>Pointed to a search website run by </a:t>
            </a:r>
            <a:r>
              <a:rPr lang="en-US" dirty="0" err="1" smtClean="0"/>
              <a:t>Verisign</a:t>
            </a:r>
            <a:endParaRPr lang="en-US" dirty="0" smtClean="0"/>
          </a:p>
          <a:p>
            <a:pPr lvl="1"/>
            <a:r>
              <a:rPr lang="en-US" dirty="0" smtClean="0"/>
              <a:t>Search website was full of advertisements</a:t>
            </a:r>
          </a:p>
          <a:p>
            <a:r>
              <a:rPr lang="en-US" dirty="0" smtClean="0"/>
              <a:t>Extremely controversial move</a:t>
            </a:r>
          </a:p>
          <a:p>
            <a:pPr lvl="1"/>
            <a:r>
              <a:rPr lang="en-US" dirty="0" smtClean="0"/>
              <a:t>Is this DNS hijacking?</a:t>
            </a:r>
          </a:p>
          <a:p>
            <a:pPr lvl="1"/>
            <a:r>
              <a:rPr lang="en-US" dirty="0" smtClean="0"/>
              <a:t>Definitely abuse of trust by </a:t>
            </a:r>
            <a:r>
              <a:rPr lang="en-US" dirty="0" err="1" smtClean="0"/>
              <a:t>Verisign</a:t>
            </a:r>
            <a:endParaRPr lang="en-US" dirty="0" smtClean="0"/>
          </a:p>
          <a:p>
            <a:pPr lvl="1"/>
            <a:r>
              <a:rPr lang="en-US" dirty="0" smtClean="0"/>
              <a:t>Site Finder was quickly shut down, lawsuits ensued</a:t>
            </a:r>
            <a:endParaRPr lang="en-US" dirty="0"/>
          </a:p>
        </p:txBody>
      </p:sp>
      <p:pic>
        <p:nvPicPr>
          <p:cNvPr id="1026" name="Picture 2" descr="D:\Classes\CS 4700\assets\opendn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385" y="2612572"/>
            <a:ext cx="7890227" cy="3603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47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Much More to DNS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Caching: when, where, how much, etc.</a:t>
            </a:r>
          </a:p>
          <a:p>
            <a:r>
              <a:rPr lang="en-US" dirty="0" smtClean="0"/>
              <a:t>Other uses for DNS (i.e. DNS hacks)</a:t>
            </a:r>
          </a:p>
          <a:p>
            <a:pPr lvl="1"/>
            <a:r>
              <a:rPr lang="en-US" dirty="0" smtClean="0"/>
              <a:t>Content Delivery Networks (CDNs)</a:t>
            </a:r>
          </a:p>
          <a:p>
            <a:pPr lvl="1"/>
            <a:r>
              <a:rPr lang="en-US" dirty="0" smtClean="0"/>
              <a:t>Different types of DNS load balancing</a:t>
            </a:r>
          </a:p>
          <a:p>
            <a:pPr lvl="1"/>
            <a:r>
              <a:rPr lang="en-US" dirty="0" smtClean="0"/>
              <a:t>Dynamic DNS (e.g. for mobile hosts)</a:t>
            </a:r>
          </a:p>
          <a:p>
            <a:r>
              <a:rPr lang="en-US" dirty="0" smtClean="0"/>
              <a:t>DNS and botnets</a:t>
            </a:r>
          </a:p>
          <a:p>
            <a:r>
              <a:rPr lang="en-US" dirty="0" smtClean="0"/>
              <a:t>Politics and growth of the DNS system</a:t>
            </a:r>
          </a:p>
          <a:p>
            <a:pPr lvl="1"/>
            <a:r>
              <a:rPr lang="en-US" dirty="0" smtClean="0"/>
              <a:t>Governance</a:t>
            </a:r>
          </a:p>
          <a:p>
            <a:pPr lvl="1"/>
            <a:r>
              <a:rPr lang="en-US" dirty="0" smtClean="0"/>
              <a:t>New TLDs (.xxx, .biz), eliminating TLDs altogether</a:t>
            </a:r>
          </a:p>
          <a:p>
            <a:pPr lvl="1"/>
            <a:r>
              <a:rPr lang="en-US" dirty="0" smtClean="0"/>
              <a:t>Copyright, arbitration, squatting, typo-squatting</a:t>
            </a:r>
          </a:p>
        </p:txBody>
      </p:sp>
    </p:spTree>
    <p:extLst>
      <p:ext uri="{BB962C8B-B14F-4D97-AF65-F5344CB8AC3E}">
        <p14:creationId xmlns:p14="http://schemas.microsoft.com/office/powerpoint/2010/main" val="254430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Before DNS, all mappings were in </a:t>
            </a:r>
            <a:r>
              <a:rPr lang="en-US" i="1" dirty="0" smtClean="0"/>
              <a:t>hosts.txt</a:t>
            </a:r>
          </a:p>
          <a:p>
            <a:pPr lvl="1"/>
            <a:r>
              <a:rPr lang="en-US" i="1" dirty="0" smtClean="0"/>
              <a:t>/</a:t>
            </a:r>
            <a:r>
              <a:rPr lang="en-US" i="1" dirty="0" err="1" smtClean="0"/>
              <a:t>etc</a:t>
            </a:r>
            <a:r>
              <a:rPr lang="en-US" i="1" dirty="0" smtClean="0"/>
              <a:t>/hosts </a:t>
            </a:r>
            <a:r>
              <a:rPr lang="en-US" dirty="0" smtClean="0"/>
              <a:t>on Linux</a:t>
            </a:r>
          </a:p>
          <a:p>
            <a:pPr lvl="1"/>
            <a:r>
              <a:rPr lang="en-US" i="1" dirty="0"/>
              <a:t>C:\</a:t>
            </a:r>
            <a:r>
              <a:rPr lang="en-US" i="1" dirty="0" smtClean="0"/>
              <a:t>Windows\System32\drivers\etc\hosts </a:t>
            </a:r>
            <a:r>
              <a:rPr lang="en-US" dirty="0" smtClean="0"/>
              <a:t>on Windows</a:t>
            </a:r>
          </a:p>
          <a:p>
            <a:r>
              <a:rPr lang="en-US" dirty="0" smtClean="0"/>
              <a:t>Centralized, manual system</a:t>
            </a:r>
          </a:p>
          <a:p>
            <a:pPr lvl="1"/>
            <a:r>
              <a:rPr lang="en-US" dirty="0" smtClean="0"/>
              <a:t>Changes were submitted to SRI via email</a:t>
            </a:r>
          </a:p>
          <a:p>
            <a:pPr lvl="1"/>
            <a:r>
              <a:rPr lang="en-US" dirty="0" smtClean="0"/>
              <a:t>Machines periodically FTP new copies of </a:t>
            </a:r>
            <a:r>
              <a:rPr lang="en-US" i="1" dirty="0" smtClean="0"/>
              <a:t>hosts.txt</a:t>
            </a:r>
          </a:p>
          <a:p>
            <a:pPr lvl="1"/>
            <a:r>
              <a:rPr lang="en-US" dirty="0" smtClean="0"/>
              <a:t>Administrators could pick names at their discretion</a:t>
            </a:r>
          </a:p>
          <a:p>
            <a:pPr lvl="1"/>
            <a:r>
              <a:rPr lang="en-US" dirty="0" smtClean="0"/>
              <a:t>Any name was allowed</a:t>
            </a:r>
          </a:p>
          <a:p>
            <a:pPr lvl="2"/>
            <a:r>
              <a:rPr lang="en-US" dirty="0" err="1" smtClean="0"/>
              <a:t>christos_server_at_neu_pwns_joo_lol_kthxbye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60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Towards DNS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Eventually, the </a:t>
            </a:r>
            <a:r>
              <a:rPr lang="en-US" i="1" dirty="0" smtClean="0"/>
              <a:t>hosts.txt</a:t>
            </a:r>
            <a:r>
              <a:rPr lang="en-US" dirty="0" smtClean="0"/>
              <a:t> system fell apart</a:t>
            </a:r>
          </a:p>
          <a:p>
            <a:pPr lvl="1"/>
            <a:r>
              <a:rPr lang="en-US" dirty="0" smtClean="0"/>
              <a:t>Not scalable, SRI couldn’t handle the load</a:t>
            </a:r>
          </a:p>
          <a:p>
            <a:pPr lvl="1"/>
            <a:r>
              <a:rPr lang="en-US" dirty="0" smtClean="0"/>
              <a:t>Hard to enforce uniqueness of names</a:t>
            </a:r>
          </a:p>
          <a:p>
            <a:pPr lvl="2"/>
            <a:r>
              <a:rPr lang="en-US" dirty="0" smtClean="0"/>
              <a:t>e.g., </a:t>
            </a:r>
            <a:r>
              <a:rPr lang="en-US" dirty="0" smtClean="0"/>
              <a:t>MIT</a:t>
            </a:r>
          </a:p>
          <a:p>
            <a:pPr lvl="3"/>
            <a:r>
              <a:rPr lang="en-US" dirty="0" smtClean="0"/>
              <a:t>Massachusetts Institute of Technology?</a:t>
            </a:r>
          </a:p>
          <a:p>
            <a:pPr lvl="3"/>
            <a:r>
              <a:rPr lang="en-US" dirty="0" smtClean="0"/>
              <a:t>Melbourne Institute of Technology?</a:t>
            </a:r>
          </a:p>
          <a:p>
            <a:pPr lvl="1"/>
            <a:r>
              <a:rPr lang="en-US" dirty="0" smtClean="0"/>
              <a:t>Many machines had inaccurate copies of </a:t>
            </a:r>
            <a:r>
              <a:rPr lang="en-US" i="1" dirty="0" smtClean="0"/>
              <a:t>hosts.txt</a:t>
            </a:r>
          </a:p>
          <a:p>
            <a:r>
              <a:rPr lang="en-US" dirty="0" smtClean="0"/>
              <a:t>Thus, DNS was born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84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0376" y="2667000"/>
            <a:ext cx="8338782" cy="3529084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DNS Basics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DNS Security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at a High-Level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Domain Name System</a:t>
            </a:r>
          </a:p>
          <a:p>
            <a:r>
              <a:rPr lang="en-US" dirty="0" smtClean="0"/>
              <a:t>Distributed database</a:t>
            </a:r>
          </a:p>
          <a:p>
            <a:pPr lvl="1"/>
            <a:r>
              <a:rPr lang="en-US" dirty="0" smtClean="0"/>
              <a:t>No centralization</a:t>
            </a:r>
          </a:p>
          <a:p>
            <a:r>
              <a:rPr lang="en-US" dirty="0" smtClean="0"/>
              <a:t>Simple client/server architecture</a:t>
            </a:r>
          </a:p>
          <a:p>
            <a:pPr lvl="1"/>
            <a:r>
              <a:rPr lang="en-US" dirty="0" smtClean="0"/>
              <a:t>UDP port 53, some implementations also use TCP</a:t>
            </a:r>
          </a:p>
          <a:p>
            <a:r>
              <a:rPr lang="en-US" dirty="0" smtClean="0"/>
              <a:t>Hierarchical namespace</a:t>
            </a:r>
          </a:p>
          <a:p>
            <a:pPr lvl="1"/>
            <a:r>
              <a:rPr lang="en-US" dirty="0" smtClean="0"/>
              <a:t>As opposed to original, flat namespace</a:t>
            </a:r>
          </a:p>
          <a:p>
            <a:pPr lvl="1"/>
            <a:r>
              <a:rPr lang="en-US" dirty="0" smtClean="0"/>
              <a:t>e.g. .com </a:t>
            </a:r>
            <a:r>
              <a:rPr lang="en-US" dirty="0" smtClean="0">
                <a:sym typeface="Wingdings" pitchFamily="2" charset="2"/>
              </a:rPr>
              <a:t> google.com  mail.google.com</a:t>
            </a:r>
          </a:p>
        </p:txBody>
      </p:sp>
    </p:spTree>
    <p:extLst>
      <p:ext uri="{BB962C8B-B14F-4D97-AF65-F5344CB8AC3E}">
        <p14:creationId xmlns:p14="http://schemas.microsoft.com/office/powerpoint/2010/main" val="211093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Hierarchy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58886" y="3200402"/>
            <a:ext cx="5932714" cy="357051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Top Level Domains (TLDs) are at the top</a:t>
            </a:r>
          </a:p>
          <a:p>
            <a:r>
              <a:rPr lang="en-US" dirty="0" smtClean="0"/>
              <a:t>Maximum tree depth: 128</a:t>
            </a:r>
          </a:p>
          <a:p>
            <a:r>
              <a:rPr lang="en-US" dirty="0" smtClean="0"/>
              <a:t>Each Domain Name is a </a:t>
            </a:r>
            <a:r>
              <a:rPr lang="en-US" dirty="0" err="1" smtClean="0"/>
              <a:t>subtree</a:t>
            </a:r>
            <a:endParaRPr lang="en-US" dirty="0" smtClean="0"/>
          </a:p>
          <a:p>
            <a:pPr lvl="1"/>
            <a:r>
              <a:rPr lang="en-US" dirty="0" smtClean="0"/>
              <a:t>.</a:t>
            </a:r>
            <a:r>
              <a:rPr lang="en-US" dirty="0" err="1" smtClean="0"/>
              <a:t>edu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neu.edu  ccs.neu.edu  </a:t>
            </a:r>
            <a:r>
              <a:rPr lang="en-US" dirty="0" smtClean="0">
                <a:sym typeface="Wingdings" pitchFamily="2" charset="2"/>
                <a:hlinkClick r:id="rId2"/>
              </a:rPr>
              <a:t>www.ccs.neu.edu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Name collisions are avoided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neu.com vs. neu.edu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63867" y="1524388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Root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264237" y="2563006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edu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332645" y="2563006"/>
            <a:ext cx="766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com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468380" y="2563006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gov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519155" y="2563006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mil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467338" y="2563006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org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07531" y="2563006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net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501581" y="2563006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uk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380835" y="2563006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fr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8122230" y="2563006"/>
            <a:ext cx="679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etc.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95298" y="3542718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neu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084278" y="3542717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mit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18789" y="4663950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ccs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1024997" y="4663950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ece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952775" y="4663950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husky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97819" y="5926701"/>
            <a:ext cx="853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www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135185" y="5926701"/>
            <a:ext cx="83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login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270920" y="5926701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mail</a:t>
            </a:r>
            <a:endParaRPr lang="en-US" sz="2400" dirty="0"/>
          </a:p>
        </p:txBody>
      </p:sp>
      <p:cxnSp>
        <p:nvCxnSpPr>
          <p:cNvPr id="24" name="Straight Connector 23"/>
          <p:cNvCxnSpPr>
            <a:stCxn id="5" idx="2"/>
            <a:endCxn id="6" idx="0"/>
          </p:cNvCxnSpPr>
          <p:nvPr/>
        </p:nvCxnSpPr>
        <p:spPr>
          <a:xfrm flipH="1">
            <a:off x="1613852" y="1986053"/>
            <a:ext cx="2767758" cy="5769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2"/>
            <a:endCxn id="7" idx="0"/>
          </p:cNvCxnSpPr>
          <p:nvPr/>
        </p:nvCxnSpPr>
        <p:spPr>
          <a:xfrm flipH="1">
            <a:off x="2715924" y="1986053"/>
            <a:ext cx="1665686" cy="5769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" idx="2"/>
            <a:endCxn id="8" idx="0"/>
          </p:cNvCxnSpPr>
          <p:nvPr/>
        </p:nvCxnSpPr>
        <p:spPr>
          <a:xfrm flipH="1">
            <a:off x="3809179" y="1986053"/>
            <a:ext cx="572431" cy="5769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5" idx="2"/>
            <a:endCxn id="9" idx="0"/>
          </p:cNvCxnSpPr>
          <p:nvPr/>
        </p:nvCxnSpPr>
        <p:spPr>
          <a:xfrm>
            <a:off x="4381610" y="1986053"/>
            <a:ext cx="427048" cy="5769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5" idx="2"/>
            <a:endCxn id="10" idx="0"/>
          </p:cNvCxnSpPr>
          <p:nvPr/>
        </p:nvCxnSpPr>
        <p:spPr>
          <a:xfrm>
            <a:off x="4381610" y="1986053"/>
            <a:ext cx="1400879" cy="5769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5" idx="2"/>
            <a:endCxn id="11" idx="0"/>
          </p:cNvCxnSpPr>
          <p:nvPr/>
        </p:nvCxnSpPr>
        <p:spPr>
          <a:xfrm flipH="1">
            <a:off x="513865" y="1986053"/>
            <a:ext cx="3867745" cy="5769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5" idx="2"/>
            <a:endCxn id="12" idx="0"/>
          </p:cNvCxnSpPr>
          <p:nvPr/>
        </p:nvCxnSpPr>
        <p:spPr>
          <a:xfrm>
            <a:off x="4381610" y="1986053"/>
            <a:ext cx="2375009" cy="5769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5" idx="2"/>
            <a:endCxn id="13" idx="0"/>
          </p:cNvCxnSpPr>
          <p:nvPr/>
        </p:nvCxnSpPr>
        <p:spPr>
          <a:xfrm>
            <a:off x="4381610" y="1986053"/>
            <a:ext cx="3185334" cy="5769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5" idx="2"/>
            <a:endCxn id="14" idx="0"/>
          </p:cNvCxnSpPr>
          <p:nvPr/>
        </p:nvCxnSpPr>
        <p:spPr>
          <a:xfrm>
            <a:off x="4381610" y="1986053"/>
            <a:ext cx="4080617" cy="5769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6" idx="2"/>
            <a:endCxn id="15" idx="0"/>
          </p:cNvCxnSpPr>
          <p:nvPr/>
        </p:nvCxnSpPr>
        <p:spPr>
          <a:xfrm flipH="1">
            <a:off x="644913" y="3024671"/>
            <a:ext cx="968939" cy="51804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6" idx="2"/>
            <a:endCxn id="16" idx="0"/>
          </p:cNvCxnSpPr>
          <p:nvPr/>
        </p:nvCxnSpPr>
        <p:spPr>
          <a:xfrm>
            <a:off x="1613852" y="3024671"/>
            <a:ext cx="767944" cy="51804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5" idx="2"/>
            <a:endCxn id="17" idx="0"/>
          </p:cNvCxnSpPr>
          <p:nvPr/>
        </p:nvCxnSpPr>
        <p:spPr>
          <a:xfrm flipH="1">
            <a:off x="441955" y="4004383"/>
            <a:ext cx="202958" cy="65956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5" idx="2"/>
            <a:endCxn id="18" idx="0"/>
          </p:cNvCxnSpPr>
          <p:nvPr/>
        </p:nvCxnSpPr>
        <p:spPr>
          <a:xfrm>
            <a:off x="644913" y="4004383"/>
            <a:ext cx="720883" cy="65956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5" idx="2"/>
            <a:endCxn id="19" idx="0"/>
          </p:cNvCxnSpPr>
          <p:nvPr/>
        </p:nvCxnSpPr>
        <p:spPr>
          <a:xfrm>
            <a:off x="644913" y="4004383"/>
            <a:ext cx="1802549" cy="65956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17" idx="2"/>
            <a:endCxn id="20" idx="0"/>
          </p:cNvCxnSpPr>
          <p:nvPr/>
        </p:nvCxnSpPr>
        <p:spPr>
          <a:xfrm>
            <a:off x="441955" y="5125615"/>
            <a:ext cx="82424" cy="80108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17" idx="2"/>
            <a:endCxn id="21" idx="0"/>
          </p:cNvCxnSpPr>
          <p:nvPr/>
        </p:nvCxnSpPr>
        <p:spPr>
          <a:xfrm>
            <a:off x="441955" y="5125615"/>
            <a:ext cx="1111775" cy="80108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7" idx="2"/>
            <a:endCxn id="22" idx="0"/>
          </p:cNvCxnSpPr>
          <p:nvPr/>
        </p:nvCxnSpPr>
        <p:spPr>
          <a:xfrm>
            <a:off x="441955" y="5125615"/>
            <a:ext cx="2204228" cy="80108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ounded Rectangle 74"/>
          <p:cNvSpPr/>
          <p:nvPr/>
        </p:nvSpPr>
        <p:spPr>
          <a:xfrm>
            <a:off x="139714" y="2497689"/>
            <a:ext cx="8662510" cy="657069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ounded Rectangle 75"/>
          <p:cNvSpPr/>
          <p:nvPr/>
        </p:nvSpPr>
        <p:spPr>
          <a:xfrm>
            <a:off x="72950" y="5828998"/>
            <a:ext cx="830565" cy="657069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ounded Rectangle 76"/>
          <p:cNvSpPr/>
          <p:nvPr/>
        </p:nvSpPr>
        <p:spPr>
          <a:xfrm>
            <a:off x="72996" y="4566247"/>
            <a:ext cx="703010" cy="657069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ounded Rectangle 77"/>
          <p:cNvSpPr/>
          <p:nvPr/>
        </p:nvSpPr>
        <p:spPr>
          <a:xfrm>
            <a:off x="283706" y="3445015"/>
            <a:ext cx="703010" cy="657069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ounded Rectangle 78"/>
          <p:cNvSpPr/>
          <p:nvPr/>
        </p:nvSpPr>
        <p:spPr>
          <a:xfrm>
            <a:off x="1269069" y="2495857"/>
            <a:ext cx="703010" cy="657069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2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Administration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58886" y="3200402"/>
            <a:ext cx="5932714" cy="3570514"/>
          </a:xfrm>
        </p:spPr>
        <p:txBody>
          <a:bodyPr>
            <a:normAutofit/>
          </a:bodyPr>
          <a:lstStyle/>
          <a:p>
            <a:r>
              <a:rPr lang="en-US" dirty="0" smtClean="0"/>
              <a:t>Tree is divided into zones</a:t>
            </a:r>
          </a:p>
          <a:p>
            <a:pPr lvl="1"/>
            <a:r>
              <a:rPr lang="en-US" dirty="0" smtClean="0"/>
              <a:t>Each zone has an administrator</a:t>
            </a:r>
          </a:p>
          <a:p>
            <a:pPr lvl="1"/>
            <a:r>
              <a:rPr lang="en-US" dirty="0" smtClean="0"/>
              <a:t>Responsible for the part of the </a:t>
            </a:r>
            <a:r>
              <a:rPr lang="en-US" dirty="0" err="1" smtClean="0"/>
              <a:t>heirarchy</a:t>
            </a:r>
            <a:endParaRPr lang="en-US" dirty="0" smtClean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CCIS controls *.ccs.neu.edu</a:t>
            </a:r>
          </a:p>
          <a:p>
            <a:pPr lvl="1"/>
            <a:r>
              <a:rPr lang="en-US" dirty="0" smtClean="0"/>
              <a:t>NEU controls *.neu.edu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63867" y="1567932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Root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209807" y="2606550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edu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278215" y="2606550"/>
            <a:ext cx="766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com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413950" y="2606550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gov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464725" y="2606550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mil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412908" y="2606550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org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96570" y="2606550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net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501581" y="2606550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uk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380835" y="260655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fr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8122230" y="2606550"/>
            <a:ext cx="679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etc.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95298" y="3586262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neu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452890" y="3586261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mit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18789" y="4707494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ccs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97819" y="5970245"/>
            <a:ext cx="853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www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135185" y="5970245"/>
            <a:ext cx="83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login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270920" y="5970245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mail</a:t>
            </a:r>
            <a:endParaRPr lang="en-US" sz="2400" dirty="0"/>
          </a:p>
        </p:txBody>
      </p:sp>
      <p:cxnSp>
        <p:nvCxnSpPr>
          <p:cNvPr id="24" name="Straight Connector 23"/>
          <p:cNvCxnSpPr>
            <a:stCxn id="5" idx="2"/>
            <a:endCxn id="6" idx="0"/>
          </p:cNvCxnSpPr>
          <p:nvPr/>
        </p:nvCxnSpPr>
        <p:spPr>
          <a:xfrm flipH="1">
            <a:off x="1559422" y="2029597"/>
            <a:ext cx="2822188" cy="5769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2"/>
            <a:endCxn id="7" idx="0"/>
          </p:cNvCxnSpPr>
          <p:nvPr/>
        </p:nvCxnSpPr>
        <p:spPr>
          <a:xfrm flipH="1">
            <a:off x="2661494" y="2029597"/>
            <a:ext cx="1720116" cy="5769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" idx="2"/>
            <a:endCxn id="8" idx="0"/>
          </p:cNvCxnSpPr>
          <p:nvPr/>
        </p:nvCxnSpPr>
        <p:spPr>
          <a:xfrm flipH="1">
            <a:off x="3754749" y="2029597"/>
            <a:ext cx="626861" cy="5769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5" idx="2"/>
            <a:endCxn id="9" idx="0"/>
          </p:cNvCxnSpPr>
          <p:nvPr/>
        </p:nvCxnSpPr>
        <p:spPr>
          <a:xfrm>
            <a:off x="4381610" y="2029597"/>
            <a:ext cx="372618" cy="5769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5" idx="2"/>
            <a:endCxn id="10" idx="0"/>
          </p:cNvCxnSpPr>
          <p:nvPr/>
        </p:nvCxnSpPr>
        <p:spPr>
          <a:xfrm>
            <a:off x="4381610" y="2029597"/>
            <a:ext cx="1346449" cy="5769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5" idx="2"/>
            <a:endCxn id="11" idx="0"/>
          </p:cNvCxnSpPr>
          <p:nvPr/>
        </p:nvCxnSpPr>
        <p:spPr>
          <a:xfrm flipH="1">
            <a:off x="602904" y="2029597"/>
            <a:ext cx="3778706" cy="5769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5" idx="2"/>
            <a:endCxn id="12" idx="0"/>
          </p:cNvCxnSpPr>
          <p:nvPr/>
        </p:nvCxnSpPr>
        <p:spPr>
          <a:xfrm>
            <a:off x="4381610" y="2029597"/>
            <a:ext cx="2375009" cy="5769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5" idx="2"/>
            <a:endCxn id="13" idx="0"/>
          </p:cNvCxnSpPr>
          <p:nvPr/>
        </p:nvCxnSpPr>
        <p:spPr>
          <a:xfrm>
            <a:off x="4381610" y="2029597"/>
            <a:ext cx="3185334" cy="5769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5" idx="2"/>
            <a:endCxn id="14" idx="0"/>
          </p:cNvCxnSpPr>
          <p:nvPr/>
        </p:nvCxnSpPr>
        <p:spPr>
          <a:xfrm>
            <a:off x="4381610" y="2029597"/>
            <a:ext cx="4080617" cy="5769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6" idx="2"/>
            <a:endCxn id="15" idx="0"/>
          </p:cNvCxnSpPr>
          <p:nvPr/>
        </p:nvCxnSpPr>
        <p:spPr>
          <a:xfrm flipH="1">
            <a:off x="644913" y="3068215"/>
            <a:ext cx="914509" cy="51804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6" idx="2"/>
            <a:endCxn id="16" idx="0"/>
          </p:cNvCxnSpPr>
          <p:nvPr/>
        </p:nvCxnSpPr>
        <p:spPr>
          <a:xfrm>
            <a:off x="1559422" y="3068215"/>
            <a:ext cx="190986" cy="51804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5" idx="2"/>
            <a:endCxn id="17" idx="0"/>
          </p:cNvCxnSpPr>
          <p:nvPr/>
        </p:nvCxnSpPr>
        <p:spPr>
          <a:xfrm flipH="1">
            <a:off x="441955" y="4047927"/>
            <a:ext cx="202958" cy="65956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17" idx="2"/>
            <a:endCxn id="20" idx="0"/>
          </p:cNvCxnSpPr>
          <p:nvPr/>
        </p:nvCxnSpPr>
        <p:spPr>
          <a:xfrm>
            <a:off x="441955" y="5169159"/>
            <a:ext cx="82424" cy="80108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17" idx="2"/>
            <a:endCxn id="21" idx="0"/>
          </p:cNvCxnSpPr>
          <p:nvPr/>
        </p:nvCxnSpPr>
        <p:spPr>
          <a:xfrm>
            <a:off x="441955" y="5169159"/>
            <a:ext cx="1111775" cy="80108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7" idx="2"/>
            <a:endCxn id="22" idx="0"/>
          </p:cNvCxnSpPr>
          <p:nvPr/>
        </p:nvCxnSpPr>
        <p:spPr>
          <a:xfrm>
            <a:off x="441955" y="5169159"/>
            <a:ext cx="2204228" cy="80108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ounded Rectangle 74"/>
          <p:cNvSpPr/>
          <p:nvPr/>
        </p:nvSpPr>
        <p:spPr>
          <a:xfrm>
            <a:off x="3777342" y="1578819"/>
            <a:ext cx="1230085" cy="450778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ounded Rectangle 76"/>
          <p:cNvSpPr/>
          <p:nvPr/>
        </p:nvSpPr>
        <p:spPr>
          <a:xfrm>
            <a:off x="72996" y="4609791"/>
            <a:ext cx="2948450" cy="1910754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ounded Rectangle 77"/>
          <p:cNvSpPr/>
          <p:nvPr/>
        </p:nvSpPr>
        <p:spPr>
          <a:xfrm>
            <a:off x="283706" y="3488559"/>
            <a:ext cx="703010" cy="657069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ounded Rectangle 78"/>
          <p:cNvSpPr/>
          <p:nvPr/>
        </p:nvSpPr>
        <p:spPr>
          <a:xfrm>
            <a:off x="1417336" y="3488559"/>
            <a:ext cx="703010" cy="657069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6405114" y="2508847"/>
            <a:ext cx="703010" cy="657069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7215439" y="2507020"/>
            <a:ext cx="703010" cy="657069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5376554" y="2505193"/>
            <a:ext cx="703010" cy="657069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4402723" y="2503366"/>
            <a:ext cx="703010" cy="657069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283706" y="2508847"/>
            <a:ext cx="3822547" cy="657069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 flipH="1">
            <a:off x="5531071" y="1578819"/>
            <a:ext cx="1480586" cy="570006"/>
            <a:chOff x="1219200" y="4876799"/>
            <a:chExt cx="5181605" cy="1384995"/>
          </a:xfrm>
        </p:grpSpPr>
        <p:sp>
          <p:nvSpPr>
            <p:cNvPr id="59" name="Rectangular Callout 58"/>
            <p:cNvSpPr/>
            <p:nvPr/>
          </p:nvSpPr>
          <p:spPr>
            <a:xfrm>
              <a:off x="1219200" y="4876799"/>
              <a:ext cx="5181602" cy="1384995"/>
            </a:xfrm>
            <a:prstGeom prst="wedgeRectCallout">
              <a:avLst>
                <a:gd name="adj1" fmla="val 91902"/>
                <a:gd name="adj2" fmla="val -1067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219204" y="4876799"/>
              <a:ext cx="5181601" cy="759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ICANN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 flipH="1">
            <a:off x="997842" y="1606400"/>
            <a:ext cx="1698173" cy="570006"/>
            <a:chOff x="1219200" y="4876799"/>
            <a:chExt cx="5181605" cy="1384995"/>
          </a:xfrm>
        </p:grpSpPr>
        <p:sp>
          <p:nvSpPr>
            <p:cNvPr id="64" name="Rectangular Callout 63"/>
            <p:cNvSpPr/>
            <p:nvPr/>
          </p:nvSpPr>
          <p:spPr>
            <a:xfrm>
              <a:off x="1219200" y="4876799"/>
              <a:ext cx="5181602" cy="1384995"/>
            </a:xfrm>
            <a:prstGeom prst="wedgeRectCallout">
              <a:avLst>
                <a:gd name="adj1" fmla="val -34463"/>
                <a:gd name="adj2" fmla="val 12492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219204" y="4876799"/>
              <a:ext cx="5181601" cy="759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Verisign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714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66620</TotalTime>
  <Words>1749</Words>
  <Application>Microsoft Office PowerPoint</Application>
  <PresentationFormat>On-screen Show (4:3)</PresentationFormat>
  <Paragraphs>419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Median</vt:lpstr>
      <vt:lpstr>DNS:  What’s in a name?</vt:lpstr>
      <vt:lpstr>Human Involvement</vt:lpstr>
      <vt:lpstr>Internet Names and Addresses</vt:lpstr>
      <vt:lpstr>History</vt:lpstr>
      <vt:lpstr>Towards DNS</vt:lpstr>
      <vt:lpstr>Outline</vt:lpstr>
      <vt:lpstr>DNS at a High-Level</vt:lpstr>
      <vt:lpstr>Naming Hierarchy</vt:lpstr>
      <vt:lpstr>Hierarchical Administration</vt:lpstr>
      <vt:lpstr>Server Hierarchy</vt:lpstr>
      <vt:lpstr>Root Name Servers</vt:lpstr>
      <vt:lpstr>Map of the Roots</vt:lpstr>
      <vt:lpstr>Local (Resolving) Name Servers</vt:lpstr>
      <vt:lpstr>Authoritative Name Servers</vt:lpstr>
      <vt:lpstr>Basic Domain Name Resolution</vt:lpstr>
      <vt:lpstr>Recursive DNS Query</vt:lpstr>
      <vt:lpstr>Iterated DNS query</vt:lpstr>
      <vt:lpstr>DNS Propagation</vt:lpstr>
      <vt:lpstr>Caching vs. Freshness</vt:lpstr>
      <vt:lpstr>DNS Resource Records</vt:lpstr>
      <vt:lpstr>DNS Types</vt:lpstr>
      <vt:lpstr>DNS Types, Continued</vt:lpstr>
      <vt:lpstr>Reverse Lookups</vt:lpstr>
      <vt:lpstr>DNS as Indirection Service</vt:lpstr>
      <vt:lpstr>Aliasing and Load Balancing</vt:lpstr>
      <vt:lpstr>Content Delivery Networks</vt:lpstr>
      <vt:lpstr>Outline</vt:lpstr>
      <vt:lpstr>The Importance of DNS</vt:lpstr>
      <vt:lpstr>Denial Of Service</vt:lpstr>
      <vt:lpstr>DNS Hijacking</vt:lpstr>
      <vt:lpstr>DNS Spoofing</vt:lpstr>
      <vt:lpstr>DNS Cache Poisoning</vt:lpstr>
      <vt:lpstr>Solution: DNSSEC</vt:lpstr>
      <vt:lpstr>DNSSEC Hierarchy of Trust</vt:lpstr>
      <vt:lpstr>Site Finder</vt:lpstr>
      <vt:lpstr>Much More to DNS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Bruce</cp:lastModifiedBy>
  <cp:revision>835</cp:revision>
  <cp:lastPrinted>2012-08-22T04:00:45Z</cp:lastPrinted>
  <dcterms:created xsi:type="dcterms:W3CDTF">2012-01-03T02:22:46Z</dcterms:created>
  <dcterms:modified xsi:type="dcterms:W3CDTF">2015-03-04T23:17:57Z</dcterms:modified>
</cp:coreProperties>
</file>